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0" r:id="rId3"/>
    <p:sldMasterId id="2147483678" r:id="rId4"/>
  </p:sldMasterIdLst>
  <p:notesMasterIdLst>
    <p:notesMasterId r:id="rId33"/>
  </p:notesMasterIdLst>
  <p:sldIdLst>
    <p:sldId id="256" r:id="rId5"/>
    <p:sldId id="257" r:id="rId6"/>
    <p:sldId id="258" r:id="rId7"/>
    <p:sldId id="259" r:id="rId8"/>
    <p:sldId id="268" r:id="rId9"/>
    <p:sldId id="269" r:id="rId10"/>
    <p:sldId id="270" r:id="rId11"/>
    <p:sldId id="271" r:id="rId12"/>
    <p:sldId id="272" r:id="rId13"/>
    <p:sldId id="273" r:id="rId14"/>
    <p:sldId id="263" r:id="rId15"/>
    <p:sldId id="274" r:id="rId16"/>
    <p:sldId id="275" r:id="rId17"/>
    <p:sldId id="276" r:id="rId18"/>
    <p:sldId id="277" r:id="rId19"/>
    <p:sldId id="278" r:id="rId20"/>
    <p:sldId id="282" r:id="rId21"/>
    <p:sldId id="283" r:id="rId22"/>
    <p:sldId id="284" r:id="rId23"/>
    <p:sldId id="279" r:id="rId24"/>
    <p:sldId id="280" r:id="rId25"/>
    <p:sldId id="281" r:id="rId26"/>
    <p:sldId id="286" r:id="rId27"/>
    <p:sldId id="285" r:id="rId28"/>
    <p:sldId id="267" r:id="rId29"/>
    <p:sldId id="287" r:id="rId30"/>
    <p:sldId id="288" r:id="rId31"/>
    <p:sldId id="289" r:id="rId32"/>
  </p:sldIdLst>
  <p:sldSz cx="9144000" cy="6858000" type="screen4x3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4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-846" y="-84"/>
      </p:cViewPr>
      <p:guideLst>
        <p:guide orient="horz" pos="216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684"/>
    </p:cViewPr>
  </p:sorterViewPr>
  <p:notesViewPr>
    <p:cSldViewPr snapToGrid="0">
      <p:cViewPr varScale="1">
        <p:scale>
          <a:sx n="58" d="100"/>
          <a:sy n="58" d="100"/>
        </p:scale>
        <p:origin x="3468" y="72"/>
      </p:cViewPr>
      <p:guideLst/>
    </p:cSldViewPr>
  </p:notesViewPr>
  <p:gridSpacing cx="73734613" cy="7373461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687C-3C2B-4BC0-A204-30428D9AA5D8}" type="datetimeFigureOut">
              <a:rPr lang="en-US" smtClean="0"/>
              <a:pPr/>
              <a:t>10/10/2016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6D9D-F7EC-41AF-8570-0413D9A2B5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2461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3" y="987432"/>
            <a:ext cx="4627959" cy="472199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52024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22360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3" y="987432"/>
            <a:ext cx="4627959" cy="472199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52024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97929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3829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27606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720285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96192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777715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55693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5292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49197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406034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193015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4173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6129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206646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2733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66369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02055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89470"/>
            <a:ext cx="7823162" cy="104190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132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3" y="1825625"/>
            <a:ext cx="3820687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745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82"/>
            <a:ext cx="386834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82"/>
            <a:ext cx="388620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2119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27840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5333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 descr="ppt5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7143" y="5776493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32"/>
            <a:ext cx="7886700" cy="373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3" y="6085406"/>
            <a:ext cx="1158333" cy="415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05" y="365129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5696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4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764381" y="375288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764381" y="1995805"/>
            <a:ext cx="7886700" cy="34877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171446"/>
            <a:endParaRPr lang="zh-CN" altLang="en-US" dirty="0"/>
          </a:p>
        </p:txBody>
      </p:sp>
      <p:pic>
        <p:nvPicPr>
          <p:cNvPr id="5" name="图片 6" descr="ppt5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3" y="5698280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" y="6055489"/>
            <a:ext cx="1293541" cy="4453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375288"/>
            <a:ext cx="1988344" cy="13255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10/10/2016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7" name="图片 6" descr="ppt5"/>
          <p:cNvPicPr>
            <a:picLocks noChangeAspect="1" noChangeArrowheads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7143" y="5776493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0" y="6061682"/>
            <a:ext cx="1338146" cy="445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1547" t="8272" r="18201" b="13066"/>
          <a:stretch/>
        </p:blipFill>
        <p:spPr>
          <a:xfrm>
            <a:off x="7311019" y="497994"/>
            <a:ext cx="1204331" cy="1048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5861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2781"/>
            <a:ext cx="7886700" cy="1325563"/>
          </a:xfrm>
        </p:spPr>
        <p:txBody>
          <a:bodyPr/>
          <a:lstStyle/>
          <a:p>
            <a:r>
              <a:rPr kumimoji="1" lang="en-US" altLang="zh-CN" dirty="0" smtClean="0"/>
              <a:t>DC/OS</a:t>
            </a:r>
            <a:r>
              <a:rPr kumimoji="1" lang="zh-CN" altLang="en-US" dirty="0" smtClean="0"/>
              <a:t>与现代应用</a:t>
            </a:r>
            <a:endParaRPr lang="en-US" dirty="0"/>
          </a:p>
        </p:txBody>
      </p:sp>
      <p:grpSp>
        <p:nvGrpSpPr>
          <p:cNvPr id="3" name="Shape 2259"/>
          <p:cNvGrpSpPr/>
          <p:nvPr/>
        </p:nvGrpSpPr>
        <p:grpSpPr>
          <a:xfrm>
            <a:off x="357261" y="2322568"/>
            <a:ext cx="6428549" cy="3099815"/>
            <a:chOff x="904875" y="1476175"/>
            <a:chExt cx="5704800" cy="3306552"/>
          </a:xfrm>
        </p:grpSpPr>
        <p:sp>
          <p:nvSpPr>
            <p:cNvPr id="4" name="Shape 2260"/>
            <p:cNvSpPr/>
            <p:nvPr/>
          </p:nvSpPr>
          <p:spPr>
            <a:xfrm>
              <a:off x="904875" y="1476175"/>
              <a:ext cx="5704800" cy="3299100"/>
            </a:xfrm>
            <a:prstGeom prst="roundRect">
              <a:avLst>
                <a:gd name="adj" fmla="val 760"/>
              </a:avLst>
            </a:prstGeom>
            <a:noFill/>
            <a:ln w="19050" cap="flat" cmpd="sng">
              <a:solidFill>
                <a:srgbClr val="9351E5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grpSp>
          <p:nvGrpSpPr>
            <p:cNvPr id="5" name="Shape 2261"/>
            <p:cNvGrpSpPr/>
            <p:nvPr/>
          </p:nvGrpSpPr>
          <p:grpSpPr>
            <a:xfrm>
              <a:off x="904875" y="3739327"/>
              <a:ext cx="5704800" cy="1043400"/>
              <a:chOff x="904875" y="3739327"/>
              <a:chExt cx="5704800" cy="1043400"/>
            </a:xfrm>
          </p:grpSpPr>
          <p:pic>
            <p:nvPicPr>
              <p:cNvPr id="6" name="Shape 2262"/>
              <p:cNvPicPr preferRelativeResize="0"/>
              <p:nvPr/>
            </p:nvPicPr>
            <p:blipFill>
              <a:blip r:embed="rId2" cstate="print">
                <a:alphaModFix/>
              </a:blip>
              <a:stretch>
                <a:fillRect/>
              </a:stretch>
            </p:blipFill>
            <p:spPr>
              <a:xfrm>
                <a:off x="1649400" y="4078190"/>
                <a:ext cx="4281899" cy="39688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" name="Shape 2263"/>
              <p:cNvSpPr/>
              <p:nvPr/>
            </p:nvSpPr>
            <p:spPr>
              <a:xfrm>
                <a:off x="904875" y="3739327"/>
                <a:ext cx="5704800" cy="1043400"/>
              </a:xfrm>
              <a:prstGeom prst="roundRect">
                <a:avLst>
                  <a:gd name="adj" fmla="val 699"/>
                </a:avLst>
              </a:prstGeom>
              <a:solidFill>
                <a:srgbClr val="DCD9F2">
                  <a:alpha val="27309"/>
                </a:srgbClr>
              </a:solidFill>
              <a:ln w="9525" cap="flat" cmpd="sng">
                <a:solidFill>
                  <a:srgbClr val="9351E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pPr algn="ctr"/>
                <a:endParaRPr sz="1400">
                  <a:solidFill>
                    <a:srgbClr val="151618"/>
                  </a:solidFill>
                </a:endParaRPr>
              </a:p>
            </p:txBody>
          </p:sp>
          <p:sp>
            <p:nvSpPr>
              <p:cNvPr id="8" name="Shape 2264"/>
              <p:cNvSpPr txBox="1"/>
              <p:nvPr/>
            </p:nvSpPr>
            <p:spPr>
              <a:xfrm>
                <a:off x="1560600" y="3773950"/>
                <a:ext cx="4459500" cy="27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-US" sz="1400" b="1">
                    <a:solidFill>
                      <a:srgbClr val="151618"/>
                    </a:solidFill>
                    <a:latin typeface="Source Sans Pro"/>
                    <a:ea typeface="Source Sans Pro"/>
                    <a:cs typeface="Source Sans Pro"/>
                    <a:sym typeface="Source Sans Pro"/>
                  </a:rPr>
                  <a:t>Datacenter Operating System (DC/OS)</a:t>
                </a:r>
              </a:p>
            </p:txBody>
          </p:sp>
        </p:grpSp>
      </p:grpSp>
      <p:sp>
        <p:nvSpPr>
          <p:cNvPr id="9" name="Shape 2265"/>
          <p:cNvSpPr/>
          <p:nvPr/>
        </p:nvSpPr>
        <p:spPr>
          <a:xfrm>
            <a:off x="453476" y="5178392"/>
            <a:ext cx="6293833" cy="171691"/>
          </a:xfrm>
          <a:prstGeom prst="roundRect">
            <a:avLst>
              <a:gd name="adj" fmla="val 16667"/>
            </a:avLst>
          </a:prstGeom>
          <a:solidFill>
            <a:srgbClr val="9351E5"/>
          </a:solidFill>
          <a:ln>
            <a:noFill/>
          </a:ln>
        </p:spPr>
        <p:txBody>
          <a:bodyPr lIns="102030" tIns="102030" rIns="102030" bIns="102030" anchor="ctr" anchorCtr="0">
            <a:noAutofit/>
          </a:bodyPr>
          <a:lstStyle/>
          <a:p>
            <a:pPr algn="ctr"/>
            <a:r>
              <a:rPr lang="en-US" sz="1200" b="1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Distributed Systems Kernel (Mesos)</a:t>
            </a:r>
          </a:p>
        </p:txBody>
      </p:sp>
      <p:sp>
        <p:nvSpPr>
          <p:cNvPr id="10" name="Shape 2267"/>
          <p:cNvSpPr txBox="1"/>
          <p:nvPr/>
        </p:nvSpPr>
        <p:spPr>
          <a:xfrm>
            <a:off x="3620070" y="2583439"/>
            <a:ext cx="3185156" cy="297633"/>
          </a:xfrm>
          <a:prstGeom prst="rect">
            <a:avLst/>
          </a:prstGeom>
          <a:noFill/>
          <a:ln>
            <a:noFill/>
          </a:ln>
        </p:spPr>
        <p:txBody>
          <a:bodyPr lIns="102030" tIns="102030" rIns="102030" bIns="102030" anchor="t" anchorCtr="0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大数据</a:t>
            </a:r>
            <a:r>
              <a:rPr lang="en-US" sz="1200" b="1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+ </a:t>
            </a:r>
            <a:r>
              <a:rPr lang="zh-CN" altLang="en-US" sz="1200" b="1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分析引擎</a:t>
            </a:r>
            <a:endParaRPr lang="en-US" sz="1200" b="1" dirty="0">
              <a:solidFill>
                <a:srgbClr val="15161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Shape 2268"/>
          <p:cNvSpPr txBox="1"/>
          <p:nvPr/>
        </p:nvSpPr>
        <p:spPr>
          <a:xfrm>
            <a:off x="544632" y="2583439"/>
            <a:ext cx="3393844" cy="297633"/>
          </a:xfrm>
          <a:prstGeom prst="rect">
            <a:avLst/>
          </a:prstGeom>
          <a:noFill/>
          <a:ln>
            <a:noFill/>
          </a:ln>
        </p:spPr>
        <p:txBody>
          <a:bodyPr lIns="102030" tIns="102030" rIns="102030" bIns="102030" anchor="t" anchorCtr="0">
            <a:noAutofit/>
          </a:bodyPr>
          <a:lstStyle/>
          <a:p>
            <a:r>
              <a:rPr lang="zh-CN" altLang="en-US" sz="12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微服务</a:t>
            </a:r>
            <a:r>
              <a:rPr lang="en-US" sz="12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(in containers)</a:t>
            </a:r>
          </a:p>
        </p:txBody>
      </p:sp>
      <p:sp>
        <p:nvSpPr>
          <p:cNvPr id="12" name="Shape 2269"/>
          <p:cNvSpPr/>
          <p:nvPr/>
        </p:nvSpPr>
        <p:spPr>
          <a:xfrm>
            <a:off x="3502522" y="3408486"/>
            <a:ext cx="571781" cy="428836"/>
          </a:xfrm>
          <a:prstGeom prst="mathPlus">
            <a:avLst>
              <a:gd name="adj1" fmla="val 14852"/>
            </a:avLst>
          </a:prstGeom>
          <a:solidFill>
            <a:srgbClr val="999999"/>
          </a:solidFill>
          <a:ln>
            <a:noFill/>
          </a:ln>
        </p:spPr>
        <p:txBody>
          <a:bodyPr lIns="102030" tIns="102030" rIns="102030" bIns="102030" anchor="ctr" anchorCtr="0">
            <a:noAutofit/>
          </a:bodyPr>
          <a:lstStyle/>
          <a:p>
            <a:endParaRPr sz="1600">
              <a:solidFill>
                <a:srgbClr val="151618"/>
              </a:solidFill>
            </a:endParaRPr>
          </a:p>
        </p:txBody>
      </p:sp>
      <p:sp>
        <p:nvSpPr>
          <p:cNvPr id="13" name="Shape 2270"/>
          <p:cNvSpPr/>
          <p:nvPr/>
        </p:nvSpPr>
        <p:spPr>
          <a:xfrm>
            <a:off x="4157445" y="2973814"/>
            <a:ext cx="1844156" cy="1668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02030" tIns="102030" rIns="102030" bIns="102030" anchor="ctr" anchorCtr="0">
            <a:noAutofit/>
          </a:bodyPr>
          <a:lstStyle/>
          <a:p>
            <a:r>
              <a:rPr lang="en-US" sz="105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Streaming</a:t>
            </a:r>
          </a:p>
        </p:txBody>
      </p:sp>
      <p:sp>
        <p:nvSpPr>
          <p:cNvPr id="14" name="Shape 2271"/>
          <p:cNvSpPr/>
          <p:nvPr/>
        </p:nvSpPr>
        <p:spPr>
          <a:xfrm>
            <a:off x="4157445" y="3191645"/>
            <a:ext cx="1844156" cy="1668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02030" tIns="102030" rIns="102030" bIns="102030" anchor="ctr" anchorCtr="0">
            <a:noAutofit/>
          </a:bodyPr>
          <a:lstStyle/>
          <a:p>
            <a:r>
              <a:rPr lang="en-US" sz="105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Batch</a:t>
            </a:r>
          </a:p>
        </p:txBody>
      </p:sp>
      <p:sp>
        <p:nvSpPr>
          <p:cNvPr id="15" name="Shape 2272"/>
          <p:cNvSpPr/>
          <p:nvPr/>
        </p:nvSpPr>
        <p:spPr>
          <a:xfrm>
            <a:off x="4157445" y="3409478"/>
            <a:ext cx="1844156" cy="1668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02030" tIns="102030" rIns="102030" bIns="102030" anchor="ctr" anchorCtr="0">
            <a:noAutofit/>
          </a:bodyPr>
          <a:lstStyle/>
          <a:p>
            <a:r>
              <a:rPr lang="en-US" sz="105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Machine Learning</a:t>
            </a:r>
          </a:p>
        </p:txBody>
      </p:sp>
      <p:sp>
        <p:nvSpPr>
          <p:cNvPr id="16" name="Shape 2273"/>
          <p:cNvSpPr txBox="1"/>
          <p:nvPr/>
        </p:nvSpPr>
        <p:spPr>
          <a:xfrm>
            <a:off x="6265132" y="3107993"/>
            <a:ext cx="1000969" cy="313664"/>
          </a:xfrm>
          <a:prstGeom prst="rect">
            <a:avLst/>
          </a:prstGeom>
          <a:noFill/>
          <a:ln>
            <a:noFill/>
          </a:ln>
        </p:spPr>
        <p:txBody>
          <a:bodyPr lIns="102030" tIns="102030" rIns="102030" bIns="102030" anchor="t" anchorCtr="0">
            <a:noAutofit/>
          </a:bodyPr>
          <a:lstStyle/>
          <a:p>
            <a:r>
              <a:rPr lang="zh-CN" altLang="en-US" sz="105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分析</a:t>
            </a:r>
            <a:endParaRPr lang="en-US" sz="1050" dirty="0">
              <a:solidFill>
                <a:srgbClr val="15161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7" name="Shape 2274"/>
          <p:cNvSpPr/>
          <p:nvPr/>
        </p:nvSpPr>
        <p:spPr>
          <a:xfrm>
            <a:off x="1534069" y="2973673"/>
            <a:ext cx="169594" cy="1323633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030" tIns="102030" rIns="102030" bIns="102030" anchor="ctr" anchorCtr="0">
            <a:noAutofit/>
          </a:bodyPr>
          <a:lstStyle/>
          <a:p>
            <a:endParaRPr sz="1600">
              <a:solidFill>
                <a:srgbClr val="151618"/>
              </a:solidFill>
            </a:endParaRPr>
          </a:p>
        </p:txBody>
      </p:sp>
      <p:sp>
        <p:nvSpPr>
          <p:cNvPr id="18" name="Shape 2275"/>
          <p:cNvSpPr txBox="1"/>
          <p:nvPr/>
        </p:nvSpPr>
        <p:spPr>
          <a:xfrm>
            <a:off x="453476" y="3389173"/>
            <a:ext cx="1116843" cy="401836"/>
          </a:xfrm>
          <a:prstGeom prst="rect">
            <a:avLst/>
          </a:prstGeom>
          <a:noFill/>
          <a:ln>
            <a:noFill/>
          </a:ln>
        </p:spPr>
        <p:txBody>
          <a:bodyPr lIns="102030" tIns="102030" rIns="102030" bIns="102030" anchor="t" anchorCtr="0">
            <a:noAutofit/>
          </a:bodyPr>
          <a:lstStyle/>
          <a:p>
            <a:r>
              <a:rPr lang="zh-CN" altLang="en-US" sz="105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功能</a:t>
            </a:r>
            <a:r>
              <a:rPr lang="en-US" sz="105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&amp; </a:t>
            </a:r>
            <a:r>
              <a:rPr lang="zh-CN" altLang="en-US" sz="105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逻辑</a:t>
            </a:r>
            <a:endParaRPr lang="en-US" sz="1050" dirty="0">
              <a:solidFill>
                <a:srgbClr val="15161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" name="Shape 2276"/>
          <p:cNvSpPr/>
          <p:nvPr/>
        </p:nvSpPr>
        <p:spPr>
          <a:xfrm>
            <a:off x="4157445" y="3694532"/>
            <a:ext cx="1844156" cy="1668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02030" tIns="102030" rIns="102030" bIns="102030" anchor="ctr" anchorCtr="0">
            <a:noAutofit/>
          </a:bodyPr>
          <a:lstStyle/>
          <a:p>
            <a:r>
              <a:rPr lang="en-US" sz="105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Search</a:t>
            </a:r>
          </a:p>
        </p:txBody>
      </p:sp>
      <p:sp>
        <p:nvSpPr>
          <p:cNvPr id="20" name="Shape 2277"/>
          <p:cNvSpPr/>
          <p:nvPr/>
        </p:nvSpPr>
        <p:spPr>
          <a:xfrm>
            <a:off x="4157445" y="3912364"/>
            <a:ext cx="1844156" cy="1668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02030" tIns="102030" rIns="102030" bIns="102030" anchor="ctr" anchorCtr="0">
            <a:noAutofit/>
          </a:bodyPr>
          <a:lstStyle/>
          <a:p>
            <a:r>
              <a:rPr lang="en-US" sz="105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Time Series</a:t>
            </a:r>
          </a:p>
        </p:txBody>
      </p:sp>
      <p:sp>
        <p:nvSpPr>
          <p:cNvPr id="21" name="Shape 2278"/>
          <p:cNvSpPr/>
          <p:nvPr/>
        </p:nvSpPr>
        <p:spPr>
          <a:xfrm>
            <a:off x="4157445" y="4130196"/>
            <a:ext cx="1844156" cy="16685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102030" tIns="102030" rIns="102030" bIns="102030" anchor="ctr" anchorCtr="0">
            <a:noAutofit/>
          </a:bodyPr>
          <a:lstStyle/>
          <a:p>
            <a:r>
              <a:rPr lang="en-US" sz="105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SQL / NoSQL</a:t>
            </a:r>
          </a:p>
        </p:txBody>
      </p:sp>
      <p:sp>
        <p:nvSpPr>
          <p:cNvPr id="22" name="Shape 2279"/>
          <p:cNvSpPr txBox="1"/>
          <p:nvPr/>
        </p:nvSpPr>
        <p:spPr>
          <a:xfrm>
            <a:off x="6265132" y="3824290"/>
            <a:ext cx="1000969" cy="355852"/>
          </a:xfrm>
          <a:prstGeom prst="rect">
            <a:avLst/>
          </a:prstGeom>
          <a:noFill/>
          <a:ln>
            <a:noFill/>
          </a:ln>
        </p:spPr>
        <p:txBody>
          <a:bodyPr lIns="102030" tIns="102030" rIns="102030" bIns="102030" anchor="t" anchorCtr="0">
            <a:noAutofit/>
          </a:bodyPr>
          <a:lstStyle/>
          <a:p>
            <a:r>
              <a:rPr lang="zh-CN" altLang="en-US" sz="105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数据库</a:t>
            </a:r>
            <a:endParaRPr lang="en-US" sz="1050" dirty="0">
              <a:solidFill>
                <a:srgbClr val="15161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" name="Shape 2280"/>
          <p:cNvSpPr/>
          <p:nvPr/>
        </p:nvSpPr>
        <p:spPr>
          <a:xfrm flipH="1">
            <a:off x="6081914" y="3694540"/>
            <a:ext cx="169594" cy="60243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030" tIns="102030" rIns="102030" bIns="102030" anchor="ctr" anchorCtr="0">
            <a:noAutofit/>
          </a:bodyPr>
          <a:lstStyle/>
          <a:p>
            <a:endParaRPr sz="1600">
              <a:solidFill>
                <a:srgbClr val="151618"/>
              </a:solidFill>
            </a:endParaRPr>
          </a:p>
        </p:txBody>
      </p:sp>
      <p:grpSp>
        <p:nvGrpSpPr>
          <p:cNvPr id="24" name="Shape 2281"/>
          <p:cNvGrpSpPr/>
          <p:nvPr/>
        </p:nvGrpSpPr>
        <p:grpSpPr>
          <a:xfrm>
            <a:off x="1835851" y="3330965"/>
            <a:ext cx="360741" cy="251712"/>
            <a:chOff x="5974650" y="2586290"/>
            <a:chExt cx="288600" cy="268500"/>
          </a:xfrm>
        </p:grpSpPr>
        <p:sp>
          <p:nvSpPr>
            <p:cNvPr id="25" name="Shape 2282"/>
            <p:cNvSpPr/>
            <p:nvPr/>
          </p:nvSpPr>
          <p:spPr>
            <a:xfrm>
              <a:off x="5974650" y="2586290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26" name="Shape 2283"/>
            <p:cNvSpPr/>
            <p:nvPr/>
          </p:nvSpPr>
          <p:spPr>
            <a:xfrm>
              <a:off x="6066600" y="2668200"/>
              <a:ext cx="104700" cy="1047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grpSp>
        <p:nvGrpSpPr>
          <p:cNvPr id="27" name="Shape 2284"/>
          <p:cNvGrpSpPr/>
          <p:nvPr/>
        </p:nvGrpSpPr>
        <p:grpSpPr>
          <a:xfrm>
            <a:off x="1835851" y="3688160"/>
            <a:ext cx="360741" cy="251712"/>
            <a:chOff x="5974650" y="3250065"/>
            <a:chExt cx="288600" cy="268500"/>
          </a:xfrm>
        </p:grpSpPr>
        <p:sp>
          <p:nvSpPr>
            <p:cNvPr id="28" name="Shape 2285"/>
            <p:cNvSpPr/>
            <p:nvPr/>
          </p:nvSpPr>
          <p:spPr>
            <a:xfrm>
              <a:off x="6083250" y="3356600"/>
              <a:ext cx="71400" cy="714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29" name="Shape 2286"/>
            <p:cNvSpPr/>
            <p:nvPr/>
          </p:nvSpPr>
          <p:spPr>
            <a:xfrm>
              <a:off x="5974650" y="3250065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grpSp>
        <p:nvGrpSpPr>
          <p:cNvPr id="30" name="Shape 2287"/>
          <p:cNvGrpSpPr/>
          <p:nvPr/>
        </p:nvGrpSpPr>
        <p:grpSpPr>
          <a:xfrm>
            <a:off x="1836024" y="2973740"/>
            <a:ext cx="360741" cy="251712"/>
            <a:chOff x="456700" y="3156800"/>
            <a:chExt cx="288600" cy="268500"/>
          </a:xfrm>
        </p:grpSpPr>
        <p:sp>
          <p:nvSpPr>
            <p:cNvPr id="31" name="Shape 2288"/>
            <p:cNvSpPr/>
            <p:nvPr/>
          </p:nvSpPr>
          <p:spPr>
            <a:xfrm>
              <a:off x="456700" y="3156800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32" name="Shape 2289"/>
            <p:cNvSpPr/>
            <p:nvPr/>
          </p:nvSpPr>
          <p:spPr>
            <a:xfrm>
              <a:off x="548650" y="3245887"/>
              <a:ext cx="104700" cy="90300"/>
            </a:xfrm>
            <a:prstGeom prst="triangle">
              <a:avLst>
                <a:gd name="adj" fmla="val 50000"/>
              </a:avLst>
            </a:prstGeom>
            <a:solidFill>
              <a:srgbClr val="A575E5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grpSp>
        <p:nvGrpSpPr>
          <p:cNvPr id="33" name="Shape 2290"/>
          <p:cNvGrpSpPr/>
          <p:nvPr/>
        </p:nvGrpSpPr>
        <p:grpSpPr>
          <a:xfrm>
            <a:off x="2403945" y="3330965"/>
            <a:ext cx="360741" cy="251712"/>
            <a:chOff x="5974650" y="2586290"/>
            <a:chExt cx="288600" cy="268500"/>
          </a:xfrm>
        </p:grpSpPr>
        <p:sp>
          <p:nvSpPr>
            <p:cNvPr id="34" name="Shape 2291"/>
            <p:cNvSpPr/>
            <p:nvPr/>
          </p:nvSpPr>
          <p:spPr>
            <a:xfrm>
              <a:off x="5974650" y="2586290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35" name="Shape 2292"/>
            <p:cNvSpPr/>
            <p:nvPr/>
          </p:nvSpPr>
          <p:spPr>
            <a:xfrm>
              <a:off x="6066600" y="2668200"/>
              <a:ext cx="104700" cy="1047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grpSp>
        <p:nvGrpSpPr>
          <p:cNvPr id="36" name="Shape 2293"/>
          <p:cNvGrpSpPr/>
          <p:nvPr/>
        </p:nvGrpSpPr>
        <p:grpSpPr>
          <a:xfrm>
            <a:off x="2404118" y="2973740"/>
            <a:ext cx="360741" cy="251712"/>
            <a:chOff x="456700" y="3156800"/>
            <a:chExt cx="288600" cy="268500"/>
          </a:xfrm>
        </p:grpSpPr>
        <p:sp>
          <p:nvSpPr>
            <p:cNvPr id="37" name="Shape 2294"/>
            <p:cNvSpPr/>
            <p:nvPr/>
          </p:nvSpPr>
          <p:spPr>
            <a:xfrm>
              <a:off x="456700" y="3156800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38" name="Shape 2295"/>
            <p:cNvSpPr/>
            <p:nvPr/>
          </p:nvSpPr>
          <p:spPr>
            <a:xfrm>
              <a:off x="548650" y="3245887"/>
              <a:ext cx="104700" cy="90300"/>
            </a:xfrm>
            <a:prstGeom prst="triangle">
              <a:avLst>
                <a:gd name="adj" fmla="val 50000"/>
              </a:avLst>
            </a:prstGeom>
            <a:solidFill>
              <a:srgbClr val="A575E5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grpSp>
        <p:nvGrpSpPr>
          <p:cNvPr id="39" name="Shape 2296"/>
          <p:cNvGrpSpPr/>
          <p:nvPr/>
        </p:nvGrpSpPr>
        <p:grpSpPr>
          <a:xfrm>
            <a:off x="2403945" y="3688160"/>
            <a:ext cx="360741" cy="251712"/>
            <a:chOff x="5974650" y="3250065"/>
            <a:chExt cx="288600" cy="268500"/>
          </a:xfrm>
        </p:grpSpPr>
        <p:sp>
          <p:nvSpPr>
            <p:cNvPr id="40" name="Shape 2297"/>
            <p:cNvSpPr/>
            <p:nvPr/>
          </p:nvSpPr>
          <p:spPr>
            <a:xfrm>
              <a:off x="6083250" y="3356600"/>
              <a:ext cx="71400" cy="714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41" name="Shape 2298"/>
            <p:cNvSpPr/>
            <p:nvPr/>
          </p:nvSpPr>
          <p:spPr>
            <a:xfrm>
              <a:off x="5974650" y="3250065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grpSp>
        <p:nvGrpSpPr>
          <p:cNvPr id="42" name="Shape 2299"/>
          <p:cNvGrpSpPr/>
          <p:nvPr/>
        </p:nvGrpSpPr>
        <p:grpSpPr>
          <a:xfrm>
            <a:off x="2972038" y="3330965"/>
            <a:ext cx="360741" cy="251712"/>
            <a:chOff x="5974650" y="2586290"/>
            <a:chExt cx="288600" cy="268500"/>
          </a:xfrm>
        </p:grpSpPr>
        <p:sp>
          <p:nvSpPr>
            <p:cNvPr id="43" name="Shape 2300"/>
            <p:cNvSpPr/>
            <p:nvPr/>
          </p:nvSpPr>
          <p:spPr>
            <a:xfrm>
              <a:off x="5974650" y="2586290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44" name="Shape 2301"/>
            <p:cNvSpPr/>
            <p:nvPr/>
          </p:nvSpPr>
          <p:spPr>
            <a:xfrm>
              <a:off x="6066600" y="2668200"/>
              <a:ext cx="104700" cy="104700"/>
            </a:xfrm>
            <a:prstGeom prst="ellipse">
              <a:avLst/>
            </a:prstGeom>
            <a:solidFill>
              <a:srgbClr val="E06666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grpSp>
        <p:nvGrpSpPr>
          <p:cNvPr id="45" name="Shape 2302"/>
          <p:cNvGrpSpPr/>
          <p:nvPr/>
        </p:nvGrpSpPr>
        <p:grpSpPr>
          <a:xfrm>
            <a:off x="2972211" y="2973740"/>
            <a:ext cx="360741" cy="251712"/>
            <a:chOff x="456700" y="3156800"/>
            <a:chExt cx="288600" cy="268500"/>
          </a:xfrm>
        </p:grpSpPr>
        <p:sp>
          <p:nvSpPr>
            <p:cNvPr id="46" name="Shape 2303"/>
            <p:cNvSpPr/>
            <p:nvPr/>
          </p:nvSpPr>
          <p:spPr>
            <a:xfrm>
              <a:off x="456700" y="3156800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47" name="Shape 2304"/>
            <p:cNvSpPr/>
            <p:nvPr/>
          </p:nvSpPr>
          <p:spPr>
            <a:xfrm>
              <a:off x="548650" y="3245887"/>
              <a:ext cx="104700" cy="90300"/>
            </a:xfrm>
            <a:prstGeom prst="triangle">
              <a:avLst>
                <a:gd name="adj" fmla="val 50000"/>
              </a:avLst>
            </a:prstGeom>
            <a:solidFill>
              <a:srgbClr val="A575E5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grpSp>
        <p:nvGrpSpPr>
          <p:cNvPr id="48" name="Shape 2305"/>
          <p:cNvGrpSpPr/>
          <p:nvPr/>
        </p:nvGrpSpPr>
        <p:grpSpPr>
          <a:xfrm>
            <a:off x="2972038" y="3688160"/>
            <a:ext cx="360741" cy="251712"/>
            <a:chOff x="5974650" y="3250065"/>
            <a:chExt cx="288600" cy="268500"/>
          </a:xfrm>
        </p:grpSpPr>
        <p:sp>
          <p:nvSpPr>
            <p:cNvPr id="49" name="Shape 2306"/>
            <p:cNvSpPr/>
            <p:nvPr/>
          </p:nvSpPr>
          <p:spPr>
            <a:xfrm>
              <a:off x="6083250" y="3356600"/>
              <a:ext cx="71400" cy="714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50" name="Shape 2307"/>
            <p:cNvSpPr/>
            <p:nvPr/>
          </p:nvSpPr>
          <p:spPr>
            <a:xfrm>
              <a:off x="5974650" y="3250065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grpSp>
        <p:nvGrpSpPr>
          <p:cNvPr id="51" name="Shape 2308"/>
          <p:cNvGrpSpPr/>
          <p:nvPr/>
        </p:nvGrpSpPr>
        <p:grpSpPr>
          <a:xfrm>
            <a:off x="1835851" y="4045371"/>
            <a:ext cx="360741" cy="251712"/>
            <a:chOff x="5974650" y="3250065"/>
            <a:chExt cx="288600" cy="268500"/>
          </a:xfrm>
        </p:grpSpPr>
        <p:sp>
          <p:nvSpPr>
            <p:cNvPr id="52" name="Shape 2309"/>
            <p:cNvSpPr/>
            <p:nvPr/>
          </p:nvSpPr>
          <p:spPr>
            <a:xfrm>
              <a:off x="6083250" y="3356600"/>
              <a:ext cx="71400" cy="714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53" name="Shape 2310"/>
            <p:cNvSpPr/>
            <p:nvPr/>
          </p:nvSpPr>
          <p:spPr>
            <a:xfrm>
              <a:off x="5974650" y="3250065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grpSp>
        <p:nvGrpSpPr>
          <p:cNvPr id="54" name="Shape 2311"/>
          <p:cNvGrpSpPr/>
          <p:nvPr/>
        </p:nvGrpSpPr>
        <p:grpSpPr>
          <a:xfrm>
            <a:off x="2403945" y="4045371"/>
            <a:ext cx="360741" cy="251712"/>
            <a:chOff x="5974650" y="3250065"/>
            <a:chExt cx="288600" cy="268500"/>
          </a:xfrm>
        </p:grpSpPr>
        <p:sp>
          <p:nvSpPr>
            <p:cNvPr id="55" name="Shape 2312"/>
            <p:cNvSpPr/>
            <p:nvPr/>
          </p:nvSpPr>
          <p:spPr>
            <a:xfrm>
              <a:off x="6083250" y="3356600"/>
              <a:ext cx="71400" cy="714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56" name="Shape 2313"/>
            <p:cNvSpPr/>
            <p:nvPr/>
          </p:nvSpPr>
          <p:spPr>
            <a:xfrm>
              <a:off x="5974650" y="3250065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grpSp>
        <p:nvGrpSpPr>
          <p:cNvPr id="57" name="Shape 2314"/>
          <p:cNvGrpSpPr/>
          <p:nvPr/>
        </p:nvGrpSpPr>
        <p:grpSpPr>
          <a:xfrm>
            <a:off x="2972038" y="4045371"/>
            <a:ext cx="360741" cy="251712"/>
            <a:chOff x="5974650" y="3250065"/>
            <a:chExt cx="288600" cy="268500"/>
          </a:xfrm>
        </p:grpSpPr>
        <p:sp>
          <p:nvSpPr>
            <p:cNvPr id="58" name="Shape 2315"/>
            <p:cNvSpPr/>
            <p:nvPr/>
          </p:nvSpPr>
          <p:spPr>
            <a:xfrm>
              <a:off x="6083250" y="3356600"/>
              <a:ext cx="71400" cy="71400"/>
            </a:xfrm>
            <a:prstGeom prst="rect">
              <a:avLst/>
            </a:prstGeom>
            <a:solidFill>
              <a:srgbClr val="FFD966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  <p:sp>
          <p:nvSpPr>
            <p:cNvPr id="59" name="Shape 2316"/>
            <p:cNvSpPr/>
            <p:nvPr/>
          </p:nvSpPr>
          <p:spPr>
            <a:xfrm>
              <a:off x="5974650" y="3250065"/>
              <a:ext cx="288600" cy="268500"/>
            </a:xfrm>
            <a:prstGeom prst="rect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151618"/>
                </a:solidFill>
              </a:endParaRPr>
            </a:p>
          </p:txBody>
        </p:sp>
      </p:grpSp>
      <p:sp>
        <p:nvSpPr>
          <p:cNvPr id="60" name="Shape 2317"/>
          <p:cNvSpPr/>
          <p:nvPr/>
        </p:nvSpPr>
        <p:spPr>
          <a:xfrm flipH="1">
            <a:off x="6081914" y="2973673"/>
            <a:ext cx="169594" cy="602438"/>
          </a:xfrm>
          <a:prstGeom prst="lef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02030" tIns="102030" rIns="102030" bIns="102030" anchor="ctr" anchorCtr="0">
            <a:noAutofit/>
          </a:bodyPr>
          <a:lstStyle/>
          <a:p>
            <a:endParaRPr sz="1600">
              <a:solidFill>
                <a:srgbClr val="151618"/>
              </a:solidFill>
            </a:endParaRPr>
          </a:p>
        </p:txBody>
      </p:sp>
      <p:sp>
        <p:nvSpPr>
          <p:cNvPr id="61" name="Shape 2318"/>
          <p:cNvSpPr txBox="1"/>
          <p:nvPr/>
        </p:nvSpPr>
        <p:spPr>
          <a:xfrm>
            <a:off x="961413" y="2280708"/>
            <a:ext cx="5574375" cy="257133"/>
          </a:xfrm>
          <a:prstGeom prst="rect">
            <a:avLst/>
          </a:prstGeom>
          <a:noFill/>
          <a:ln>
            <a:noFill/>
          </a:ln>
        </p:spPr>
        <p:txBody>
          <a:bodyPr lIns="102030" tIns="102030" rIns="102030" bIns="102030" anchor="t" anchorCtr="0">
            <a:noAutofit/>
          </a:bodyPr>
          <a:lstStyle/>
          <a:p>
            <a:pPr algn="ctr"/>
            <a:r>
              <a:rPr lang="zh-CN" altLang="en-US" sz="1200" b="1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现代应用部件</a:t>
            </a:r>
            <a:endParaRPr lang="en-US" sz="1200" b="1" dirty="0">
              <a:solidFill>
                <a:srgbClr val="15161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62" name="Shape 2319"/>
          <p:cNvGrpSpPr/>
          <p:nvPr/>
        </p:nvGrpSpPr>
        <p:grpSpPr>
          <a:xfrm>
            <a:off x="7034022" y="2896083"/>
            <a:ext cx="2032978" cy="2425515"/>
            <a:chOff x="6786975" y="2026343"/>
            <a:chExt cx="2029500" cy="2587281"/>
          </a:xfrm>
        </p:grpSpPr>
        <p:sp>
          <p:nvSpPr>
            <p:cNvPr id="63" name="Shape 2320"/>
            <p:cNvSpPr/>
            <p:nvPr/>
          </p:nvSpPr>
          <p:spPr>
            <a:xfrm>
              <a:off x="6786975" y="4234125"/>
              <a:ext cx="2029500" cy="379500"/>
            </a:xfrm>
            <a:prstGeom prst="wedgeRectCallout">
              <a:avLst>
                <a:gd name="adj1" fmla="val -66726"/>
                <a:gd name="adj2" fmla="val 43426"/>
              </a:avLst>
            </a:prstGeom>
            <a:solidFill>
              <a:srgbClr val="D4B9F5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sz="1050">
                  <a:solidFill>
                    <a:srgbClr val="15161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Distributed systems kernel to abstract resources</a:t>
              </a:r>
            </a:p>
          </p:txBody>
        </p:sp>
        <p:sp>
          <p:nvSpPr>
            <p:cNvPr id="64" name="Shape 2321"/>
            <p:cNvSpPr/>
            <p:nvPr/>
          </p:nvSpPr>
          <p:spPr>
            <a:xfrm>
              <a:off x="6786975" y="2026343"/>
              <a:ext cx="2029500" cy="793800"/>
            </a:xfrm>
            <a:prstGeom prst="wedgeRectCallout">
              <a:avLst>
                <a:gd name="adj1" fmla="val -65163"/>
                <a:gd name="adj2" fmla="val 25178"/>
              </a:avLst>
            </a:prstGeom>
            <a:solidFill>
              <a:srgbClr val="D4B9F5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sz="1050" dirty="0">
                  <a:solidFill>
                    <a:srgbClr val="15161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Ecosystem of frameworks &amp; apps</a:t>
              </a:r>
            </a:p>
            <a:p>
              <a:r>
                <a:rPr lang="en-US" sz="1050" dirty="0" smtClean="0">
                  <a:solidFill>
                    <a:srgbClr val="15161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Consistent </a:t>
              </a:r>
              <a:r>
                <a:rPr lang="en-US" sz="1050" dirty="0">
                  <a:solidFill>
                    <a:srgbClr val="15161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architecture to run on top of kernel</a:t>
              </a:r>
            </a:p>
          </p:txBody>
        </p:sp>
        <p:sp>
          <p:nvSpPr>
            <p:cNvPr id="65" name="Shape 2322"/>
            <p:cNvSpPr/>
            <p:nvPr/>
          </p:nvSpPr>
          <p:spPr>
            <a:xfrm>
              <a:off x="6786975" y="3020905"/>
              <a:ext cx="2029500" cy="1044300"/>
            </a:xfrm>
            <a:prstGeom prst="wedgeRectCallout">
              <a:avLst>
                <a:gd name="adj1" fmla="val -64274"/>
                <a:gd name="adj2" fmla="val 32537"/>
              </a:avLst>
            </a:prstGeom>
            <a:solidFill>
              <a:srgbClr val="D4B9F5"/>
            </a:solidFill>
            <a:ln>
              <a:noFill/>
            </a:ln>
          </p:spPr>
          <p:txBody>
            <a:bodyPr lIns="121900" tIns="121900" rIns="121900" bIns="121900" anchor="ctr" anchorCtr="0">
              <a:noAutofit/>
            </a:bodyPr>
            <a:lstStyle/>
            <a:p>
              <a:r>
                <a:rPr lang="en-US" sz="1050" dirty="0">
                  <a:solidFill>
                    <a:srgbClr val="15161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User Interface (GUI &amp; CLI)</a:t>
              </a:r>
            </a:p>
            <a:p>
              <a:endParaRPr sz="105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  <a:p>
              <a:r>
                <a:rPr lang="en-US" sz="1050" dirty="0">
                  <a:solidFill>
                    <a:srgbClr val="15161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Core system services </a:t>
              </a:r>
              <a:br>
                <a:rPr lang="en-US" sz="1050" dirty="0">
                  <a:solidFill>
                    <a:srgbClr val="15161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</a:br>
              <a:r>
                <a:rPr lang="en-US" sz="1050" dirty="0">
                  <a:solidFill>
                    <a:srgbClr val="15161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(e.g., distributed init, </a:t>
              </a:r>
              <a:r>
                <a:rPr lang="en-US" sz="1050" dirty="0" err="1">
                  <a:solidFill>
                    <a:srgbClr val="15161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cron</a:t>
              </a:r>
              <a:r>
                <a:rPr lang="en-US" sz="1050" dirty="0">
                  <a:solidFill>
                    <a:srgbClr val="151618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, service discovery, package mgt &amp; installer, storage)</a:t>
              </a:r>
            </a:p>
          </p:txBody>
        </p:sp>
      </p:grpSp>
      <p:sp>
        <p:nvSpPr>
          <p:cNvPr id="66" name="Shape 2323"/>
          <p:cNvSpPr txBox="1"/>
          <p:nvPr/>
        </p:nvSpPr>
        <p:spPr>
          <a:xfrm>
            <a:off x="1086466" y="5345461"/>
            <a:ext cx="5574375" cy="257133"/>
          </a:xfrm>
          <a:prstGeom prst="rect">
            <a:avLst/>
          </a:prstGeom>
          <a:noFill/>
          <a:ln>
            <a:noFill/>
          </a:ln>
        </p:spPr>
        <p:txBody>
          <a:bodyPr lIns="102030" tIns="102030" rIns="102030" bIns="102030" anchor="t" anchorCtr="0">
            <a:noAutofit/>
          </a:bodyPr>
          <a:lstStyle/>
          <a:p>
            <a:pPr algn="ctr"/>
            <a:r>
              <a:rPr lang="en-US" sz="1200" b="1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Any Infrastructure (Physical, Virtual, Cloud)</a:t>
            </a:r>
          </a:p>
        </p:txBody>
      </p:sp>
      <p:sp>
        <p:nvSpPr>
          <p:cNvPr id="67" name="文本框 68"/>
          <p:cNvSpPr txBox="1"/>
          <p:nvPr/>
        </p:nvSpPr>
        <p:spPr>
          <a:xfrm>
            <a:off x="0" y="1320199"/>
            <a:ext cx="11431702" cy="104305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520" tIns="42520" rIns="42520" bIns="42520" numCol="1" spcCol="31890" rtlCol="0" anchor="ctr">
            <a:spAutoFit/>
          </a:bodyPr>
          <a:lstStyle/>
          <a:p>
            <a:pPr marL="382676" indent="-350787">
              <a:lnSpc>
                <a:spcPct val="115000"/>
              </a:lnSpc>
              <a:spcBef>
                <a:spcPts val="921"/>
              </a:spcBef>
              <a:spcAft>
                <a:spcPts val="921"/>
              </a:spcAft>
              <a:buClr>
                <a:schemeClr val="dk1"/>
              </a:buClr>
              <a:buSzPct val="100000"/>
              <a:buFont typeface="Source Sans Pro"/>
              <a:buChar char="●"/>
            </a:pPr>
            <a:r>
              <a:rPr lang="en-US" altLang="zh-CN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100% </a:t>
            </a:r>
            <a:r>
              <a:rPr lang="zh-CN" altLang="en-US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开源</a:t>
            </a:r>
            <a:r>
              <a:rPr lang="en-US" altLang="zh-CN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(ASL2.0) </a:t>
            </a:r>
            <a:r>
              <a:rPr lang="zh-CN" altLang="en-US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＋</a:t>
            </a:r>
            <a:r>
              <a:rPr lang="en-US" altLang="zh-CN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zh-CN" altLang="en-US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一个生态＋一个多元化的社区</a:t>
            </a:r>
            <a:endParaRPr lang="en-US" altLang="zh-CN" sz="1400" dirty="0">
              <a:solidFill>
                <a:srgbClr val="15161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382676" indent="-350787">
              <a:lnSpc>
                <a:spcPct val="115000"/>
              </a:lnSpc>
              <a:spcBef>
                <a:spcPts val="921"/>
              </a:spcBef>
              <a:spcAft>
                <a:spcPts val="921"/>
              </a:spcAft>
              <a:buClr>
                <a:srgbClr val="626876"/>
              </a:buClr>
              <a:buSzPct val="100000"/>
              <a:buFont typeface="Source Sans Pro"/>
              <a:buChar char="●"/>
            </a:pPr>
            <a:r>
              <a:rPr lang="zh-CN" altLang="en-US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在此之下有</a:t>
            </a:r>
            <a:r>
              <a:rPr lang="en-US" altLang="zh-CN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~30 OSS </a:t>
            </a:r>
            <a:r>
              <a:rPr lang="zh-CN" altLang="en-US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项目＋</a:t>
            </a:r>
            <a:r>
              <a:rPr lang="en-US" altLang="zh-CN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zh-CN" altLang="en-US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路线图和</a:t>
            </a:r>
            <a:r>
              <a:rPr lang="zh-CN" altLang="en-US" sz="1400" dirty="0" smtClean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设计</a:t>
            </a:r>
            <a:r>
              <a:rPr lang="en-US" altLang="zh-CN" sz="1400" dirty="0" smtClean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+ The </a:t>
            </a:r>
            <a:r>
              <a:rPr lang="en-US" altLang="zh-CN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build tool chain </a:t>
            </a:r>
            <a:r>
              <a:rPr lang="zh-CN" altLang="en-US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＋</a:t>
            </a:r>
            <a:r>
              <a:rPr lang="en-US" altLang="zh-CN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Docs and tutorials </a:t>
            </a:r>
            <a:r>
              <a:rPr lang="zh-CN" altLang="en-US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＋</a:t>
            </a:r>
            <a:r>
              <a:rPr lang="en-US" altLang="zh-CN" sz="1400" dirty="0">
                <a:solidFill>
                  <a:srgbClr val="15161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Not limited in any way</a:t>
            </a:r>
          </a:p>
        </p:txBody>
      </p:sp>
    </p:spTree>
    <p:extLst>
      <p:ext uri="{BB962C8B-B14F-4D97-AF65-F5344CB8AC3E}">
        <p14:creationId xmlns="" xmlns:p14="http://schemas.microsoft.com/office/powerpoint/2010/main" val="27736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DC/OS</a:t>
            </a:r>
            <a:r>
              <a:rPr kumimoji="1" lang="zh-CN" altLang="en-US" dirty="0" smtClean="0"/>
              <a:t>在现代应用中的优势</a:t>
            </a:r>
            <a:endParaRPr lang="en-US" dirty="0"/>
          </a:p>
        </p:txBody>
      </p:sp>
      <p:pic>
        <p:nvPicPr>
          <p:cNvPr id="3" name="图片 2" descr="Screen Shot 2016-09-12 at 12.08.1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16" y="3013788"/>
            <a:ext cx="7807372" cy="2612571"/>
          </a:xfrm>
          <a:prstGeom prst="rect">
            <a:avLst/>
          </a:prstGeom>
        </p:spPr>
      </p:pic>
      <p:pic>
        <p:nvPicPr>
          <p:cNvPr id="4" name="图片 3" descr="Screen Shot 2016-09-12 at 12.09.40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1" y="1602050"/>
            <a:ext cx="7128040" cy="116563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传统应用现状</a:t>
            </a:r>
            <a:endParaRPr lang="en-US" dirty="0"/>
          </a:p>
        </p:txBody>
      </p:sp>
      <p:pic>
        <p:nvPicPr>
          <p:cNvPr id="5" name="图片 4" descr="Screen Shot 2016-09-12 at 12.18.56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52" y="1562710"/>
            <a:ext cx="4071875" cy="1687665"/>
          </a:xfrm>
          <a:prstGeom prst="rect">
            <a:avLst/>
          </a:prstGeom>
        </p:spPr>
      </p:pic>
      <p:pic>
        <p:nvPicPr>
          <p:cNvPr id="6" name="图片 5" descr="Screen Shot 2016-09-12 at 12.19.06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24" y="3303037"/>
            <a:ext cx="4026758" cy="226833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19681" y="1447579"/>
            <a:ext cx="4325739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altLang="zh-CN" sz="1400" dirty="0"/>
              <a:t>Monolithic application – everything is package into a single .ear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/>
              <a:t>Reuse primarily by sharing .jars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/>
              <a:t>A “big” push to production once or twice a year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/>
              <a:t>Single database schema for the entire application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 smtClean="0"/>
              <a:t>&gt;</a:t>
            </a:r>
            <a:r>
              <a:rPr lang="en-US" altLang="zh-CN" sz="1400" dirty="0"/>
              <a:t>= Heavyweight Infrastructure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/>
              <a:t>Thousands of </a:t>
            </a:r>
            <a:r>
              <a:rPr lang="en-US" altLang="zh-CN" sz="1400" dirty="0" err="1"/>
              <a:t>Testcases</a:t>
            </a:r>
            <a:r>
              <a:rPr lang="en-US" altLang="zh-CN" sz="1400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/>
              <a:t>Barely New </a:t>
            </a:r>
            <a:r>
              <a:rPr lang="en-US" altLang="zh-CN" sz="1400" dirty="0" err="1"/>
              <a:t>Testcases</a:t>
            </a:r>
            <a:r>
              <a:rPr lang="en-US" altLang="zh-CN" sz="1400" dirty="0"/>
              <a:t>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 smtClean="0"/>
              <a:t> </a:t>
            </a:r>
            <a:r>
              <a:rPr lang="en-US" altLang="zh-CN" sz="1400" dirty="0"/>
              <a:t>&gt;= 20 Team </a:t>
            </a:r>
            <a:r>
              <a:rPr lang="en-US" altLang="zh-CN" sz="1400" dirty="0" smtClean="0"/>
              <a:t>Member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 smtClean="0"/>
              <a:t>The </a:t>
            </a:r>
            <a:r>
              <a:rPr lang="en-US" altLang="zh-CN" sz="1400" dirty="0"/>
              <a:t>single .ear requiring a multi-month </a:t>
            </a:r>
            <a:r>
              <a:rPr lang="en-US" altLang="zh-CN" sz="1400" dirty="0" smtClean="0"/>
              <a:t>test </a:t>
            </a:r>
            <a:r>
              <a:rPr lang="en-US" altLang="zh-CN" sz="1400" dirty="0"/>
              <a:t>cycle / </a:t>
            </a:r>
            <a:endParaRPr lang="en-US" altLang="zh-CN" sz="14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1400" dirty="0" smtClean="0"/>
              <a:t>Huge </a:t>
            </a:r>
            <a:r>
              <a:rPr lang="en-US" altLang="zh-CN" sz="1400" dirty="0"/>
              <a:t>bug and feature </a:t>
            </a:r>
            <a:r>
              <a:rPr lang="en-US" altLang="zh-CN" sz="1400" dirty="0" smtClean="0"/>
              <a:t>databases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 smtClean="0"/>
              <a:t>User </a:t>
            </a:r>
            <a:r>
              <a:rPr lang="en-US" altLang="zh-CN" sz="1400" dirty="0"/>
              <a:t>Acceptance </a:t>
            </a:r>
            <a:r>
              <a:rPr lang="en-US" altLang="zh-CN" sz="1400" dirty="0" smtClean="0"/>
              <a:t>Undefined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 smtClean="0"/>
              <a:t>Technical </a:t>
            </a:r>
            <a:r>
              <a:rPr lang="en-US" altLang="zh-CN" sz="1400" dirty="0"/>
              <a:t>Design </a:t>
            </a:r>
            <a:r>
              <a:rPr lang="en-US" altLang="zh-CN" sz="1400" dirty="0" smtClean="0"/>
              <a:t>Approach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 smtClean="0"/>
              <a:t>Barely </a:t>
            </a:r>
            <a:r>
              <a:rPr lang="en-US" altLang="zh-CN" sz="1400" dirty="0"/>
              <a:t>Business Components or Domains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 smtClean="0"/>
              <a:t> </a:t>
            </a:r>
            <a:r>
              <a:rPr lang="en-US" altLang="zh-CN" sz="1400" dirty="0"/>
              <a:t>Requiring multiple team involvement &amp; </a:t>
            </a:r>
            <a:r>
              <a:rPr lang="en-US" altLang="zh-CN" sz="1400" dirty="0" smtClean="0"/>
              <a:t>significant oversight</a:t>
            </a:r>
            <a:endParaRPr lang="en-US" altLang="zh-CN" sz="1400" dirty="0"/>
          </a:p>
          <a:p>
            <a:pPr marL="285750" indent="-285750">
              <a:buFont typeface="Arial"/>
              <a:buChar char="•"/>
            </a:pPr>
            <a:r>
              <a:rPr lang="en-US" altLang="zh-CN" sz="1400" dirty="0" smtClean="0"/>
              <a:t>Technical </a:t>
            </a:r>
            <a:r>
              <a:rPr lang="en-US" altLang="zh-CN" sz="1400" dirty="0" err="1" smtClean="0"/>
              <a:t>Dept</a:t>
            </a:r>
            <a:endParaRPr lang="en-US" altLang="zh-CN" sz="1400" dirty="0" smtClean="0"/>
          </a:p>
          <a:p>
            <a:pPr marL="285750" indent="-285750">
              <a:buFont typeface="Arial"/>
              <a:buChar char="•"/>
            </a:pPr>
            <a:r>
              <a:rPr lang="en-US" altLang="zh-CN" sz="1400" dirty="0" smtClean="0"/>
              <a:t> Grown </a:t>
            </a:r>
            <a:r>
              <a:rPr lang="en-US" altLang="zh-CN" sz="1400" dirty="0"/>
              <a:t>applications </a:t>
            </a:r>
          </a:p>
          <a:p>
            <a:pPr marL="285750" indent="-285750">
              <a:buFont typeface="Arial"/>
              <a:buChar char="•"/>
            </a:pPr>
            <a:r>
              <a:rPr lang="en-US" altLang="zh-CN" sz="1400" dirty="0" smtClean="0"/>
              <a:t> </a:t>
            </a:r>
            <a:r>
              <a:rPr lang="en-US" altLang="zh-CN" sz="1400" dirty="0"/>
              <a:t>Outdated Runtimes (Licenses, Complex </a:t>
            </a:r>
          </a:p>
          <a:p>
            <a:r>
              <a:rPr lang="en-US" altLang="zh-CN" sz="1400" dirty="0" smtClean="0"/>
              <a:t>Updates</a:t>
            </a:r>
            <a:r>
              <a:rPr lang="zh-CN" altLang="en-US" sz="1400" dirty="0" smtClean="0"/>
              <a:t>）</a:t>
            </a:r>
            <a:endParaRPr lang="en-US" altLang="zh-CN" sz="1400" dirty="0" smtClean="0"/>
          </a:p>
          <a:p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传统应用新需求</a:t>
            </a:r>
            <a:endParaRPr lang="en-US" dirty="0"/>
          </a:p>
        </p:txBody>
      </p:sp>
      <p:sp>
        <p:nvSpPr>
          <p:cNvPr id="8" name="文本框 4"/>
          <p:cNvSpPr txBox="1"/>
          <p:nvPr/>
        </p:nvSpPr>
        <p:spPr>
          <a:xfrm>
            <a:off x="192397" y="1725981"/>
            <a:ext cx="58071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研发部门期待缩短从开发到产品的生命周期，更好服务公司业务降低风险；</a:t>
            </a:r>
            <a:endParaRPr kumimoji="1" lang="en-US" altLang="zh-CN" dirty="0" smtClean="0"/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激烈竞争的商业市场下，</a:t>
            </a:r>
            <a:r>
              <a:rPr kumimoji="1" lang="en-US" altLang="zh-CN" dirty="0" smtClean="0"/>
              <a:t>GTM</a:t>
            </a:r>
            <a:r>
              <a:rPr kumimoji="1" lang="zh-CN" altLang="en-US" dirty="0" smtClean="0"/>
              <a:t>期待传统应用快速演进，能够满足市场需求；</a:t>
            </a:r>
            <a:endParaRPr kumimoji="1" lang="en-US" altLang="zh-CN" dirty="0" smtClean="0"/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前端部门对终端用户的无间断，高可靠性的服务要求不断加强，提供竞争力；</a:t>
            </a:r>
            <a:endParaRPr kumimoji="1" lang="en-US" altLang="zh-CN" dirty="0" smtClean="0"/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和数据中心上的费用不断攀升，期待降低运维和运营成本；</a:t>
            </a:r>
            <a:endParaRPr kumimoji="1" lang="en-US" altLang="zh-CN" dirty="0" smtClean="0"/>
          </a:p>
          <a:p>
            <a:pPr marL="342900" indent="-342900">
              <a:buFont typeface="Arial"/>
              <a:buChar char="•"/>
            </a:pPr>
            <a:r>
              <a:rPr kumimoji="1" lang="zh-CN" altLang="en-US" dirty="0" smtClean="0"/>
              <a:t>传统企业期待业务系统能够根据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的分析，从而持续修正自己</a:t>
            </a:r>
            <a:r>
              <a:rPr kumimoji="1" lang="zh-CN" altLang="zh-CN" dirty="0" smtClean="0"/>
              <a:t>；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51126" y="1820663"/>
            <a:ext cx="2499276" cy="28353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传统应用</a:t>
            </a:r>
            <a:r>
              <a:rPr kumimoji="1" lang="en-US" altLang="zh-CN" dirty="0" smtClean="0"/>
              <a:t>&gt;&gt;&gt;</a:t>
            </a:r>
            <a:r>
              <a:rPr kumimoji="1" lang="zh-CN" altLang="en-US" dirty="0" smtClean="0"/>
              <a:t>现代应用</a:t>
            </a:r>
            <a:endParaRPr lang="en-US" dirty="0"/>
          </a:p>
        </p:txBody>
      </p:sp>
      <p:pic>
        <p:nvPicPr>
          <p:cNvPr id="3" name="图片 2" descr="Screen Shot 2016-09-12 at 12.42.3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26" y="1598706"/>
            <a:ext cx="8104370" cy="36171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生产环境验证过的伸缩性</a:t>
            </a:r>
            <a:endParaRPr lang="en-US" dirty="0"/>
          </a:p>
        </p:txBody>
      </p:sp>
      <p:pic>
        <p:nvPicPr>
          <p:cNvPr id="3" name="图片 2" descr="Screen Shot 2016-09-12 at 12.54.3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47" y="1591693"/>
            <a:ext cx="8503847" cy="396935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现代应用分布式高可用性</a:t>
            </a:r>
            <a:endParaRPr lang="en-US" dirty="0"/>
          </a:p>
        </p:txBody>
      </p:sp>
      <p:pic>
        <p:nvPicPr>
          <p:cNvPr id="3" name="图片 2" descr="Screen Shot 2016-09-12 at 12.55.15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16" y="1671976"/>
            <a:ext cx="8982584" cy="399170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容器和数据服务</a:t>
            </a:r>
            <a:endParaRPr lang="en-US" dirty="0"/>
          </a:p>
        </p:txBody>
      </p:sp>
      <p:pic>
        <p:nvPicPr>
          <p:cNvPr id="3" name="图片 2" descr="Screen Shot 2016-09-12 at 12.55.39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1595534"/>
            <a:ext cx="8201607" cy="402616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服务发现</a:t>
            </a:r>
            <a:endParaRPr lang="en-US" dirty="0"/>
          </a:p>
        </p:txBody>
      </p:sp>
      <p:pic>
        <p:nvPicPr>
          <p:cNvPr id="3" name="图片 2" descr="Screen Shot 2016-09-12 at 12.56.14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7" y="1614025"/>
            <a:ext cx="8894184" cy="37697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可靠性－</a:t>
            </a:r>
            <a:r>
              <a:rPr kumimoji="1" lang="en-US" altLang="zh-CN" dirty="0" smtClean="0"/>
              <a:t>L4 LB</a:t>
            </a:r>
            <a:endParaRPr lang="en-US" dirty="0"/>
          </a:p>
        </p:txBody>
      </p:sp>
      <p:pic>
        <p:nvPicPr>
          <p:cNvPr id="3" name="图片 2" descr="Screen Shot 2016-09-12 at 1.05.43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73" y="1538667"/>
            <a:ext cx="8724122" cy="39392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DC/OS</a:t>
            </a:r>
            <a:r>
              <a:rPr lang="zh-CN" altLang="en-US" dirty="0" smtClean="0"/>
              <a:t>的现代应用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实践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Sam Chen</a:t>
            </a:r>
          </a:p>
          <a:p>
            <a:r>
              <a:rPr lang="en-US" dirty="0" smtClean="0"/>
              <a:t>2016</a:t>
            </a:r>
            <a:r>
              <a:rPr lang="en-US" altLang="zh-CN" dirty="0" smtClean="0"/>
              <a:t>.10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148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有状态容器和卷</a:t>
            </a:r>
            <a:endParaRPr lang="en-US" dirty="0"/>
          </a:p>
        </p:txBody>
      </p:sp>
      <p:pic>
        <p:nvPicPr>
          <p:cNvPr id="3" name="图片 2" descr="Screen Shot 2016-09-12 at 12.57.42 P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5" y="1679942"/>
            <a:ext cx="8610142" cy="359185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“三国杀”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？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54188" y="1534797"/>
            <a:ext cx="2293751" cy="19660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19906" y="1672732"/>
            <a:ext cx="1851385" cy="18268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8415" y="3673504"/>
            <a:ext cx="5372969" cy="1344674"/>
          </a:xfrm>
          <a:prstGeom prst="rect">
            <a:avLst/>
          </a:prstGeom>
        </p:spPr>
      </p:pic>
      <p:pic>
        <p:nvPicPr>
          <p:cNvPr id="5122" name="Picture 2" descr="http://tse1.mm.bing.net/th?&amp;id=OIP.M74160ae5d8310ad14e2f956e841ba029o0&amp;w=300&amp;h=225&amp;c=0&amp;pid=1.9&amp;rs=0&amp;p=0&amp;r=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9550" y="1462574"/>
            <a:ext cx="2857500" cy="2143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现代架构最佳实践</a:t>
            </a:r>
            <a:endParaRPr lang="en-US" dirty="0"/>
          </a:p>
        </p:txBody>
      </p:sp>
      <p:sp>
        <p:nvSpPr>
          <p:cNvPr id="3" name="幻灯片编号占位符 1"/>
          <p:cNvSpPr>
            <a:spLocks noGrp="1"/>
          </p:cNvSpPr>
          <p:nvPr>
            <p:ph type="sldNum" idx="12"/>
          </p:nvPr>
        </p:nvSpPr>
        <p:spPr>
          <a:xfrm>
            <a:off x="11558015" y="6517329"/>
            <a:ext cx="391977" cy="169199"/>
          </a:xfrm>
        </p:spPr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100" b="1" i="0" u="none" strike="noStrike" cap="none" smtClean="0">
                <a:solidFill>
                  <a:srgbClr val="AFB2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22</a:t>
            </a:fld>
            <a:endParaRPr lang="en-US" sz="1100" b="1" i="0" u="none" strike="noStrike" cap="none">
              <a:solidFill>
                <a:srgbClr val="AFB2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71674" y="2019820"/>
            <a:ext cx="2054692" cy="25040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71384" y="2135760"/>
            <a:ext cx="2714502" cy="2551743"/>
          </a:xfrm>
          <a:prstGeom prst="rect">
            <a:avLst/>
          </a:prstGeom>
        </p:spPr>
      </p:pic>
      <p:pic>
        <p:nvPicPr>
          <p:cNvPr id="6" name="图片 5" descr="Screen Shot 2016-08-22 at 2.07.54 P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78" y="2047120"/>
            <a:ext cx="2278043" cy="266925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15470" y="4561613"/>
            <a:ext cx="4393312" cy="1204945"/>
          </a:xfrm>
          <a:prstGeom prst="rect">
            <a:avLst/>
          </a:prstGeom>
        </p:spPr>
      </p:pic>
      <p:sp>
        <p:nvSpPr>
          <p:cNvPr id="8" name="左右箭头 7"/>
          <p:cNvSpPr/>
          <p:nvPr/>
        </p:nvSpPr>
        <p:spPr>
          <a:xfrm>
            <a:off x="2348093" y="3035072"/>
            <a:ext cx="951083" cy="791882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左右箭头 8"/>
          <p:cNvSpPr/>
          <p:nvPr/>
        </p:nvSpPr>
        <p:spPr>
          <a:xfrm>
            <a:off x="5835448" y="2977321"/>
            <a:ext cx="951083" cy="791882"/>
          </a:xfrm>
          <a:prstGeom prst="left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978946" y="1410940"/>
            <a:ext cx="645736" cy="72385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/>
              <a:t>1</a:t>
            </a:r>
            <a:endParaRPr kumimoji="1" lang="zh-CN" altLang="en-US" sz="3600" dirty="0"/>
          </a:p>
        </p:txBody>
      </p:sp>
      <p:sp>
        <p:nvSpPr>
          <p:cNvPr id="12" name="椭圆 11"/>
          <p:cNvSpPr/>
          <p:nvPr/>
        </p:nvSpPr>
        <p:spPr>
          <a:xfrm>
            <a:off x="4073059" y="1488366"/>
            <a:ext cx="645736" cy="72385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/>
              <a:t>2</a:t>
            </a:r>
            <a:endParaRPr kumimoji="1" lang="zh-CN" altLang="en-US" sz="3600" dirty="0"/>
          </a:p>
        </p:txBody>
      </p:sp>
      <p:sp>
        <p:nvSpPr>
          <p:cNvPr id="13" name="椭圆 12"/>
          <p:cNvSpPr/>
          <p:nvPr/>
        </p:nvSpPr>
        <p:spPr>
          <a:xfrm>
            <a:off x="7399908" y="1403290"/>
            <a:ext cx="645736" cy="723851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3600" dirty="0" smtClean="0"/>
              <a:t>3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案例分享一</a:t>
            </a:r>
            <a:endParaRPr lang="en-US" dirty="0"/>
          </a:p>
        </p:txBody>
      </p:sp>
      <p:pic>
        <p:nvPicPr>
          <p:cNvPr id="3" name="图片 2" descr="Screen Shot 2016-07-13 at 10.55.1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581" y="1890410"/>
            <a:ext cx="4394419" cy="2134912"/>
          </a:xfrm>
          <a:prstGeom prst="rect">
            <a:avLst/>
          </a:prstGeom>
        </p:spPr>
      </p:pic>
      <p:pic>
        <p:nvPicPr>
          <p:cNvPr id="4" name="图片 3" descr="Screen Shot 2016-07-13 at 10.53.40 A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64" y="3971361"/>
            <a:ext cx="4315136" cy="1636758"/>
          </a:xfrm>
          <a:prstGeom prst="rect">
            <a:avLst/>
          </a:prstGeom>
        </p:spPr>
      </p:pic>
      <p:pic>
        <p:nvPicPr>
          <p:cNvPr id="5" name="图片 4" descr="Screen Shot 2016-07-13 at 10.53.30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2" y="1819175"/>
            <a:ext cx="4190553" cy="2146433"/>
          </a:xfrm>
          <a:prstGeom prst="rect">
            <a:avLst/>
          </a:prstGeom>
        </p:spPr>
      </p:pic>
      <p:pic>
        <p:nvPicPr>
          <p:cNvPr id="6" name="图片 5" descr="Screen Shot 2016-07-13 at 10.55.03 AM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85" y="3851440"/>
            <a:ext cx="4190553" cy="181806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案例分享二</a:t>
            </a:r>
            <a:endParaRPr lang="en-US" dirty="0"/>
          </a:p>
        </p:txBody>
      </p:sp>
      <p:sp>
        <p:nvSpPr>
          <p:cNvPr id="3" name="文本框 3"/>
          <p:cNvSpPr txBox="1"/>
          <p:nvPr/>
        </p:nvSpPr>
        <p:spPr>
          <a:xfrm>
            <a:off x="840100" y="1488753"/>
            <a:ext cx="3954929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85800" indent="-685800">
              <a:buFont typeface="Arial"/>
              <a:buChar char="•"/>
            </a:pPr>
            <a:r>
              <a:rPr kumimoji="1" lang="zh-CN" altLang="en-US" sz="4800" dirty="0" smtClean="0"/>
              <a:t>电信运营商</a:t>
            </a:r>
            <a:endParaRPr kumimoji="1" lang="en-US" altLang="zh-CN" sz="4800" dirty="0" smtClean="0"/>
          </a:p>
          <a:p>
            <a:pPr marL="685800" indent="-685800">
              <a:buFont typeface="Arial"/>
              <a:buChar char="•"/>
            </a:pPr>
            <a:r>
              <a:rPr kumimoji="1" lang="zh-CN" altLang="en-US" sz="4800" dirty="0" smtClean="0"/>
              <a:t>银行</a:t>
            </a:r>
            <a:endParaRPr kumimoji="1" lang="en-US" altLang="zh-CN" sz="4800" dirty="0" smtClean="0"/>
          </a:p>
          <a:p>
            <a:pPr marL="685800" indent="-685800">
              <a:buFont typeface="Arial"/>
              <a:buChar char="•"/>
            </a:pPr>
            <a:r>
              <a:rPr kumimoji="1" lang="zh-CN" altLang="en-US" sz="4800" dirty="0" smtClean="0"/>
              <a:t>互联网公司</a:t>
            </a:r>
            <a:endParaRPr kumimoji="1" lang="en-US" altLang="zh-CN" sz="4800" dirty="0" smtClean="0"/>
          </a:p>
          <a:p>
            <a:pPr marL="685800" indent="-685800">
              <a:buFont typeface="Arial"/>
              <a:buChar char="•"/>
            </a:pPr>
            <a:r>
              <a:rPr kumimoji="1" lang="zh-CN" altLang="en-US" sz="4800" dirty="0" smtClean="0"/>
              <a:t>保险</a:t>
            </a:r>
            <a:endParaRPr kumimoji="1" lang="en-US" altLang="zh-CN" sz="4800" dirty="0" smtClean="0"/>
          </a:p>
          <a:p>
            <a:pPr marL="685800" indent="-685800">
              <a:buFont typeface="Arial"/>
              <a:buChar char="•"/>
            </a:pPr>
            <a:r>
              <a:rPr kumimoji="1" lang="zh-CN" altLang="en-US" sz="4800" dirty="0" smtClean="0"/>
              <a:t>车联网</a:t>
            </a:r>
            <a:endParaRPr kumimoji="1" lang="en-US" altLang="zh-CN" sz="4800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DC/OS</a:t>
            </a:r>
            <a:r>
              <a:rPr kumimoji="1" lang="zh-CN" altLang="en-US" dirty="0" smtClean="0"/>
              <a:t>服务集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495" y="1307929"/>
            <a:ext cx="4377437" cy="41971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6646" y="1013031"/>
            <a:ext cx="4304432" cy="5116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endParaRPr lang="en-US" altLang="zh-CN" sz="1200" dirty="0" smtClean="0"/>
          </a:p>
          <a:p>
            <a:pPr algn="l"/>
            <a:r>
              <a:rPr lang="en-US" altLang="zh-CN" sz="1400" b="1" dirty="0"/>
              <a:t>System Components are installed and are running by default in the DC/OS cluster and include the following</a:t>
            </a:r>
            <a:r>
              <a:rPr lang="en-US" altLang="zh-CN" sz="1400" b="1" dirty="0" smtClean="0"/>
              <a:t>:</a:t>
            </a:r>
          </a:p>
          <a:p>
            <a:pPr algn="l"/>
            <a:r>
              <a:rPr lang="en-US" altLang="zh-CN" sz="1050" dirty="0" smtClean="0"/>
              <a:t>The </a:t>
            </a:r>
            <a:r>
              <a:rPr lang="en-US" altLang="zh-CN" sz="1050" b="1" u="sng" dirty="0"/>
              <a:t>Admin Router </a:t>
            </a:r>
            <a:r>
              <a:rPr lang="en-US" altLang="zh-CN" sz="1050" dirty="0"/>
              <a:t>is an open source NGINX configuration that provides central authentication and proxy to DC/OS services.</a:t>
            </a:r>
          </a:p>
          <a:p>
            <a:pPr algn="l"/>
            <a:r>
              <a:rPr lang="en-US" altLang="zh-CN" sz="1050" b="1" u="sng" dirty="0"/>
              <a:t>Exhibitor</a:t>
            </a:r>
            <a:r>
              <a:rPr lang="en-US" altLang="zh-CN" sz="1050" dirty="0"/>
              <a:t> automatically configures </a:t>
            </a:r>
            <a:r>
              <a:rPr lang="en-US" altLang="zh-CN" sz="1050" dirty="0" err="1"/>
              <a:t>ZooKeeper</a:t>
            </a:r>
            <a:r>
              <a:rPr lang="en-US" altLang="zh-CN" sz="1050" dirty="0"/>
              <a:t> during installation and provides a usable Web UI to </a:t>
            </a:r>
            <a:r>
              <a:rPr lang="en-US" altLang="zh-CN" sz="1050" dirty="0" err="1"/>
              <a:t>ZooKeeper</a:t>
            </a:r>
            <a:r>
              <a:rPr lang="en-US" altLang="zh-CN" sz="1050" dirty="0"/>
              <a:t>.</a:t>
            </a:r>
          </a:p>
          <a:p>
            <a:pPr algn="l"/>
            <a:r>
              <a:rPr lang="en-US" altLang="zh-CN" sz="1050" b="1" u="sng" dirty="0"/>
              <a:t>Mesos-DNS </a:t>
            </a:r>
            <a:r>
              <a:rPr lang="en-US" altLang="zh-CN" sz="1050" dirty="0"/>
              <a:t>provides service discovery, allowing apps and services to find each other by using the domain name system (DNS).</a:t>
            </a:r>
          </a:p>
          <a:p>
            <a:pPr algn="l"/>
            <a:r>
              <a:rPr lang="en-US" altLang="zh-CN" sz="1050" b="1" u="sng" dirty="0"/>
              <a:t>Minuteman</a:t>
            </a:r>
            <a:r>
              <a:rPr lang="en-US" altLang="zh-CN" sz="1050" dirty="0"/>
              <a:t> is the internal layer 4 load balancer.</a:t>
            </a:r>
          </a:p>
          <a:p>
            <a:pPr algn="l"/>
            <a:r>
              <a:rPr lang="en-US" altLang="zh-CN" sz="1050" dirty="0"/>
              <a:t>Distributed DNS Proxy is the internal DNS dispatcher.</a:t>
            </a:r>
          </a:p>
          <a:p>
            <a:pPr algn="l"/>
            <a:r>
              <a:rPr lang="en-US" altLang="zh-CN" sz="1050" dirty="0"/>
              <a:t>DC/OS Marathon, the native Marathon instance that is the ‘</a:t>
            </a:r>
            <a:r>
              <a:rPr lang="en-US" altLang="zh-CN" sz="1050" dirty="0" err="1"/>
              <a:t>init</a:t>
            </a:r>
            <a:r>
              <a:rPr lang="en-US" altLang="zh-CN" sz="1050" dirty="0"/>
              <a:t> system’ for DC/OS, starts and monitors DC/OS </a:t>
            </a:r>
            <a:r>
              <a:rPr lang="en-US" altLang="zh-CN" sz="1050" dirty="0" smtClean="0"/>
              <a:t>services.</a:t>
            </a:r>
          </a:p>
          <a:p>
            <a:pPr algn="l"/>
            <a:r>
              <a:rPr lang="en-US" altLang="zh-CN" sz="1050" dirty="0" err="1" smtClean="0"/>
              <a:t>ZooKeeper</a:t>
            </a:r>
            <a:r>
              <a:rPr lang="en-US" altLang="zh-CN" sz="1050" dirty="0"/>
              <a:t>, a high-performance coordination service that manages the DC/OS services</a:t>
            </a:r>
            <a:r>
              <a:rPr lang="en-US" altLang="zh-CN" sz="1050" dirty="0" smtClean="0"/>
              <a:t>.</a:t>
            </a:r>
          </a:p>
          <a:p>
            <a:pPr algn="l"/>
            <a:r>
              <a:rPr lang="en-US" altLang="zh-CN" sz="1050" dirty="0"/>
              <a:t>The </a:t>
            </a:r>
            <a:r>
              <a:rPr lang="en-US" altLang="zh-CN" sz="1050" b="1" u="sng" dirty="0"/>
              <a:t>Cosmos servic</a:t>
            </a:r>
            <a:r>
              <a:rPr lang="en-US" altLang="zh-CN" sz="1050" dirty="0"/>
              <a:t>e is our internal packaging API service. </a:t>
            </a:r>
            <a:endParaRPr lang="en-US" altLang="zh-CN" sz="1050" dirty="0" smtClean="0"/>
          </a:p>
          <a:p>
            <a:pPr algn="l"/>
            <a:r>
              <a:rPr lang="en-US" altLang="zh-CN" sz="1050" dirty="0"/>
              <a:t>The diagnostics service (also known as </a:t>
            </a:r>
            <a:r>
              <a:rPr lang="en-US" altLang="zh-CN" sz="1050" b="1" u="sng" dirty="0"/>
              <a:t>3DT</a:t>
            </a:r>
            <a:r>
              <a:rPr lang="en-US" altLang="zh-CN" sz="1050" dirty="0"/>
              <a:t> or </a:t>
            </a:r>
            <a:r>
              <a:rPr lang="en-US" altLang="zh-CN" sz="1050" dirty="0" err="1"/>
              <a:t>dcos-ddt.service</a:t>
            </a:r>
            <a:r>
              <a:rPr lang="en-US" altLang="zh-CN" sz="1050" dirty="0"/>
              <a:t>, no relationship to the pesticide!) is our diagnostics utility for DC/OS </a:t>
            </a:r>
            <a:r>
              <a:rPr lang="en-US" altLang="zh-CN" sz="1050" dirty="0" err="1"/>
              <a:t>systemd</a:t>
            </a:r>
            <a:r>
              <a:rPr lang="en-US" altLang="zh-CN" sz="1050" dirty="0"/>
              <a:t> components.</a:t>
            </a:r>
            <a:endParaRPr lang="zh-CN" altLang="en-US" sz="1050" dirty="0"/>
          </a:p>
          <a:p>
            <a:pPr algn="l"/>
            <a:r>
              <a:rPr lang="en-US" altLang="zh-CN" sz="1050" b="1" u="sng" dirty="0" err="1" smtClean="0"/>
              <a:t>Logrotate</a:t>
            </a:r>
            <a:r>
              <a:rPr lang="en-US" altLang="zh-CN" sz="1050" b="1" u="sng" dirty="0" smtClean="0"/>
              <a:t> service </a:t>
            </a:r>
            <a:r>
              <a:rPr lang="en-US" altLang="zh-CN" sz="1050" dirty="0" smtClean="0"/>
              <a:t>does </a:t>
            </a:r>
            <a:r>
              <a:rPr lang="en-US" altLang="zh-CN" sz="1050" dirty="0"/>
              <a:t>what you think it does: ensures DC/OS services don’t blow up cluster hosts with too much log data on </a:t>
            </a:r>
            <a:r>
              <a:rPr lang="en-US" altLang="zh-CN" sz="1050" dirty="0" smtClean="0"/>
              <a:t>disk.</a:t>
            </a:r>
          </a:p>
          <a:p>
            <a:pPr algn="l"/>
            <a:r>
              <a:rPr lang="en-US" altLang="zh-CN" sz="1050" b="1" u="sng" dirty="0"/>
              <a:t>Marathon</a:t>
            </a:r>
            <a:r>
              <a:rPr lang="en-US" altLang="zh-CN" sz="1050" dirty="0"/>
              <a:t> shouldn’t need any introduction, it’s the distributed </a:t>
            </a:r>
            <a:r>
              <a:rPr lang="en-US" altLang="zh-CN" sz="1050" dirty="0" err="1"/>
              <a:t>init</a:t>
            </a:r>
            <a:r>
              <a:rPr lang="en-US" altLang="zh-CN" sz="1050" dirty="0"/>
              <a:t> system for the DC/OS cluster</a:t>
            </a:r>
            <a:r>
              <a:rPr lang="en-US" altLang="zh-CN" sz="1050" dirty="0" smtClean="0"/>
              <a:t>.</a:t>
            </a:r>
          </a:p>
          <a:p>
            <a:pPr algn="l"/>
            <a:r>
              <a:rPr lang="en-US" altLang="zh-CN" sz="1050" dirty="0"/>
              <a:t>The DC/OS </a:t>
            </a:r>
            <a:r>
              <a:rPr lang="en-US" altLang="zh-CN" sz="1050" b="1" u="sng" dirty="0"/>
              <a:t>signal service </a:t>
            </a:r>
            <a:r>
              <a:rPr lang="en-US" altLang="zh-CN" sz="1050" dirty="0"/>
              <a:t>queries the diagnostics service /system/health/v1/report endpoint on the leading master and sends this data to </a:t>
            </a:r>
            <a:r>
              <a:rPr lang="en-US" altLang="zh-CN" sz="1050" dirty="0" err="1"/>
              <a:t>SegmentIO</a:t>
            </a:r>
            <a:r>
              <a:rPr lang="en-US" altLang="zh-CN" sz="1050" dirty="0"/>
              <a:t> for use in tracking metrics and customer </a:t>
            </a:r>
            <a:r>
              <a:rPr lang="en-US" altLang="zh-CN" sz="1050" dirty="0" smtClean="0"/>
              <a:t>support.</a:t>
            </a:r>
          </a:p>
          <a:p>
            <a:pPr algn="l"/>
            <a:r>
              <a:rPr lang="en-US" altLang="zh-CN" sz="1050" dirty="0"/>
              <a:t>The </a:t>
            </a:r>
            <a:r>
              <a:rPr lang="en-US" altLang="zh-CN" sz="1050" b="1" u="sng" dirty="0"/>
              <a:t>history service </a:t>
            </a:r>
            <a:r>
              <a:rPr lang="en-US" altLang="zh-CN" sz="1050" dirty="0"/>
              <a:t>provides a simple service for storing </a:t>
            </a:r>
            <a:r>
              <a:rPr lang="en-US" altLang="zh-CN" sz="1050" dirty="0" err="1"/>
              <a:t>stateful</a:t>
            </a:r>
            <a:r>
              <a:rPr lang="en-US" altLang="zh-CN" sz="1050" dirty="0"/>
              <a:t> information about your DC/OS cluster.</a:t>
            </a:r>
            <a:endParaRPr lang="zh-CN" altLang="en-US" sz="1050" dirty="0"/>
          </a:p>
          <a:p>
            <a:pPr algn="l"/>
            <a:endParaRPr lang="en-US" altLang="zh-CN" sz="1200" dirty="0" smtClean="0"/>
          </a:p>
          <a:p>
            <a:pPr algn="l"/>
            <a:endParaRPr lang="zh-CN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34328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2458"/>
          <p:cNvPicPr preferRelativeResize="0"/>
          <p:nvPr/>
        </p:nvPicPr>
        <p:blipFill rotWithShape="1">
          <a:blip r:embed="rId2" cstate="print">
            <a:alphaModFix/>
          </a:blip>
          <a:srcRect l="10443" t="15531" r="11443" b="30854"/>
          <a:stretch/>
        </p:blipFill>
        <p:spPr>
          <a:xfrm>
            <a:off x="0" y="1380930"/>
            <a:ext cx="9144000" cy="43760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34328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DCOS.io</a:t>
            </a:r>
            <a:endParaRPr lang="en-US" dirty="0"/>
          </a:p>
        </p:txBody>
      </p:sp>
      <p:pic>
        <p:nvPicPr>
          <p:cNvPr id="4" name="Shape 2448"/>
          <p:cNvPicPr preferRelativeResize="0"/>
          <p:nvPr/>
        </p:nvPicPr>
        <p:blipFill rotWithShape="1">
          <a:blip r:embed="rId2" cstate="print">
            <a:alphaModFix/>
          </a:blip>
          <a:srcRect b="11284"/>
          <a:stretch/>
        </p:blipFill>
        <p:spPr>
          <a:xfrm>
            <a:off x="4535124" y="1328954"/>
            <a:ext cx="4422263" cy="44532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Shape 2449"/>
          <p:cNvGrpSpPr/>
          <p:nvPr/>
        </p:nvGrpSpPr>
        <p:grpSpPr>
          <a:xfrm>
            <a:off x="410548" y="1539549"/>
            <a:ext cx="4637314" cy="3994687"/>
            <a:chOff x="283850" y="206099"/>
            <a:chExt cx="7005349" cy="6220698"/>
          </a:xfrm>
        </p:grpSpPr>
        <p:pic>
          <p:nvPicPr>
            <p:cNvPr id="6" name="Shape 2450"/>
            <p:cNvPicPr preferRelativeResize="0"/>
            <p:nvPr/>
          </p:nvPicPr>
          <p:blipFill>
            <a:blip r:embed="rId3" cstate="print">
              <a:alphaModFix/>
            </a:blip>
            <a:stretch>
              <a:fillRect/>
            </a:stretch>
          </p:blipFill>
          <p:spPr>
            <a:xfrm>
              <a:off x="283850" y="206099"/>
              <a:ext cx="7005349" cy="62206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Shape 2451"/>
            <p:cNvPicPr preferRelativeResize="0"/>
            <p:nvPr/>
          </p:nvPicPr>
          <p:blipFill rotWithShape="1">
            <a:blip r:embed="rId4" cstate="print">
              <a:alphaModFix/>
            </a:blip>
            <a:srcRect l="6620"/>
            <a:stretch/>
          </p:blipFill>
          <p:spPr>
            <a:xfrm>
              <a:off x="381449" y="1199800"/>
              <a:ext cx="3523900" cy="183987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="" xmlns:p14="http://schemas.microsoft.com/office/powerpoint/2010/main" val="34328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谢谢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404863" y="2550448"/>
            <a:ext cx="25678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8800" dirty="0" smtClean="0"/>
              <a:t>Q&amp;A</a:t>
            </a:r>
            <a:endParaRPr kumimoji="1" lang="zh-CN" altLang="en-US" sz="8800" dirty="0"/>
          </a:p>
        </p:txBody>
      </p:sp>
      <p:pic>
        <p:nvPicPr>
          <p:cNvPr id="5" name="图片 4" descr="image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65" y="1567543"/>
            <a:ext cx="4500148" cy="409613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3283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个人简介</a:t>
            </a:r>
            <a:endParaRPr lang="en-US" dirty="0"/>
          </a:p>
        </p:txBody>
      </p:sp>
      <p:sp>
        <p:nvSpPr>
          <p:cNvPr id="3" name="文本占位符 2"/>
          <p:cNvSpPr txBox="1">
            <a:spLocks/>
          </p:cNvSpPr>
          <p:nvPr/>
        </p:nvSpPr>
        <p:spPr>
          <a:xfrm>
            <a:off x="500513" y="1840089"/>
            <a:ext cx="6858000" cy="533550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DC/OS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中国社区创始人和社区项目孵化者。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陈冉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(Sam)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先生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曾任职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Linker Networks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首席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技术官和技术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副总裁，主要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负责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Linker 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的技术路线制定，新技术孵化和产品线推广。在这之前，在惠普云事业部担任首席架构师和首席技术官。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Mesos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OpenStack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</a:t>
            </a:r>
            <a:r>
              <a:rPr kumimoji="1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Docker</a:t>
            </a:r>
            <a:r>
              <a:rPr kumimoji="1" lang="en-US" altLang="zh-CN" sz="2400" noProof="0" dirty="0" smtClean="0">
                <a:latin typeface="+mn-lt"/>
                <a:ea typeface="+mn-ea"/>
                <a:cs typeface="+mn-cs"/>
              </a:rPr>
              <a:t>/CF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社区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共同负责人。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OSCAR DCOS PL/Core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开源布道者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。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400" dirty="0" smtClean="0">
                <a:latin typeface="+mn-lt"/>
                <a:ea typeface="+mn-ea"/>
                <a:cs typeface="+mn-cs"/>
              </a:rPr>
              <a:t>Linux </a:t>
            </a:r>
            <a:r>
              <a:rPr kumimoji="1" lang="zh-CN" altLang="en-US" sz="2400" dirty="0" smtClean="0">
                <a:latin typeface="+mn-lt"/>
                <a:ea typeface="+mn-ea"/>
                <a:cs typeface="+mn-cs"/>
              </a:rPr>
              <a:t>基金会中国协调人</a:t>
            </a:r>
            <a:endParaRPr kumimoji="1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en-US" altLang="zh-CN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图片 3" descr="sam-smalles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643" y="2490494"/>
            <a:ext cx="1591319" cy="15927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50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演讲内容</a:t>
            </a:r>
            <a:endParaRPr lang="en-US" dirty="0"/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602672" y="1325072"/>
            <a:ext cx="6858000" cy="5335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概念解释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微服务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现代应用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DC/OS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是什么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DC/OS vs. </a:t>
            </a:r>
            <a:r>
              <a:rPr kumimoji="1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Docker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vs. K8S vs. </a:t>
            </a:r>
            <a:r>
              <a:rPr kumimoji="1" lang="en-US" altLang="zh-CN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Openstack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如何现实现代应用在</a:t>
            </a: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DC/OS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架构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DC/OS</a:t>
            </a: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为什么“与众不同”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落地最佳实践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1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案例分析</a:t>
            </a:r>
            <a:endParaRPr kumimoji="1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736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概念介绍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2136" y="3238263"/>
            <a:ext cx="2256764" cy="1812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6962" y="1362687"/>
            <a:ext cx="2562883" cy="2055922"/>
          </a:xfrm>
          <a:prstGeom prst="rect">
            <a:avLst/>
          </a:prstGeom>
        </p:spPr>
      </p:pic>
      <p:pic>
        <p:nvPicPr>
          <p:cNvPr id="6" name="图片 5" descr="Screen Shot 2016-09-12 at 11.24.26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49" y="1371600"/>
            <a:ext cx="5859624" cy="3583592"/>
          </a:xfrm>
          <a:prstGeom prst="rect">
            <a:avLst/>
          </a:prstGeom>
        </p:spPr>
      </p:pic>
      <p:sp>
        <p:nvSpPr>
          <p:cNvPr id="7" name="文本框 10"/>
          <p:cNvSpPr txBox="1"/>
          <p:nvPr/>
        </p:nvSpPr>
        <p:spPr>
          <a:xfrm>
            <a:off x="4466902" y="6389741"/>
            <a:ext cx="2371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 smtClean="0"/>
              <a:t>Modern Apps= </a:t>
            </a:r>
            <a:r>
              <a:rPr kumimoji="1" lang="en-US" altLang="zh-CN" dirty="0" smtClean="0"/>
              <a:t>(</a:t>
            </a:r>
            <a:r>
              <a:rPr kumimoji="1" lang="en-US" altLang="zh-CN" i="1" u="sng" dirty="0" smtClean="0"/>
              <a:t>DC/OS </a:t>
            </a:r>
            <a:r>
              <a:rPr kumimoji="1" lang="zh-CN" altLang="en-US" i="1" u="sng" dirty="0" smtClean="0"/>
              <a:t>＋</a:t>
            </a:r>
            <a:r>
              <a:rPr kumimoji="1" lang="en-US" altLang="zh-CN" i="1" u="sng" dirty="0" smtClean="0"/>
              <a:t>Micro services +CI/CD + Hybrid Cloud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8" name="文本框 10"/>
          <p:cNvSpPr txBox="1"/>
          <p:nvPr/>
        </p:nvSpPr>
        <p:spPr>
          <a:xfrm>
            <a:off x="2617320" y="4862277"/>
            <a:ext cx="570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dirty="0" smtClean="0"/>
              <a:t>Modern Apps= </a:t>
            </a:r>
            <a:r>
              <a:rPr kumimoji="1" lang="en-US" altLang="zh-CN" dirty="0" smtClean="0"/>
              <a:t>(</a:t>
            </a:r>
            <a:r>
              <a:rPr kumimoji="1" lang="en-US" altLang="zh-CN" i="1" u="sng" dirty="0" smtClean="0"/>
              <a:t>DC/OS </a:t>
            </a:r>
            <a:r>
              <a:rPr kumimoji="1" lang="zh-CN" altLang="en-US" i="1" u="sng" dirty="0" smtClean="0"/>
              <a:t>＋</a:t>
            </a:r>
            <a:r>
              <a:rPr kumimoji="1" lang="en-US" altLang="zh-CN" i="1" u="sng" dirty="0" smtClean="0"/>
              <a:t>Micro services +CI/CD + Hybrid Cloud</a:t>
            </a:r>
            <a:r>
              <a:rPr kumimoji="1" lang="en-US" altLang="zh-CN" dirty="0" smtClean="0"/>
              <a:t>)</a:t>
            </a:r>
            <a:endParaRPr kumimoji="1"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7736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2781"/>
            <a:ext cx="7886700" cy="1325563"/>
          </a:xfrm>
        </p:spPr>
        <p:txBody>
          <a:bodyPr/>
          <a:lstStyle/>
          <a:p>
            <a:r>
              <a:rPr lang="zh-CN" altLang="en-US" dirty="0" smtClean="0"/>
              <a:t>微服务要素</a:t>
            </a:r>
            <a:endParaRPr lang="en-US" dirty="0"/>
          </a:p>
        </p:txBody>
      </p:sp>
      <p:sp>
        <p:nvSpPr>
          <p:cNvPr id="4" name="文本框 6"/>
          <p:cNvSpPr txBox="1"/>
          <p:nvPr/>
        </p:nvSpPr>
        <p:spPr>
          <a:xfrm>
            <a:off x="2340127" y="1361006"/>
            <a:ext cx="3556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i="1" u="sng" dirty="0" smtClean="0"/>
              <a:t>The Twelve Factors</a:t>
            </a:r>
            <a:endParaRPr kumimoji="1" lang="zh-CN" altLang="en-US" sz="2400" i="1" u="sng" dirty="0"/>
          </a:p>
        </p:txBody>
      </p:sp>
      <p:sp>
        <p:nvSpPr>
          <p:cNvPr id="5" name="文本框 9"/>
          <p:cNvSpPr txBox="1"/>
          <p:nvPr/>
        </p:nvSpPr>
        <p:spPr>
          <a:xfrm>
            <a:off x="224587" y="1740279"/>
            <a:ext cx="36967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en-US" altLang="zh-CN" dirty="0" smtClean="0"/>
              <a:t>Code Base</a:t>
            </a:r>
          </a:p>
          <a:p>
            <a:r>
              <a:rPr kumimoji="1" lang="en-US" altLang="zh-CN" sz="1200" dirty="0" smtClean="0"/>
              <a:t>One codebase tracked in revision control, many deploys </a:t>
            </a:r>
          </a:p>
          <a:p>
            <a:endParaRPr kumimoji="1" lang="zh-CN" altLang="en-US" sz="1400" dirty="0"/>
          </a:p>
        </p:txBody>
      </p:sp>
      <p:sp>
        <p:nvSpPr>
          <p:cNvPr id="6" name="文本框 10"/>
          <p:cNvSpPr txBox="1"/>
          <p:nvPr/>
        </p:nvSpPr>
        <p:spPr>
          <a:xfrm>
            <a:off x="224587" y="2338372"/>
            <a:ext cx="28164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2"/>
            </a:pPr>
            <a:r>
              <a:rPr kumimoji="1" lang="en-US" altLang="zh-CN" dirty="0" smtClean="0"/>
              <a:t>Dependences</a:t>
            </a:r>
          </a:p>
          <a:p>
            <a:r>
              <a:rPr kumimoji="1" lang="en-US" altLang="zh-CN" sz="1200" dirty="0" smtClean="0"/>
              <a:t>Explicitly declare and isolate dependences</a:t>
            </a:r>
          </a:p>
          <a:p>
            <a:endParaRPr kumimoji="1" lang="zh-CN" altLang="en-US" sz="1400" dirty="0"/>
          </a:p>
        </p:txBody>
      </p:sp>
      <p:sp>
        <p:nvSpPr>
          <p:cNvPr id="7" name="文本框 11"/>
          <p:cNvSpPr txBox="1"/>
          <p:nvPr/>
        </p:nvSpPr>
        <p:spPr>
          <a:xfrm>
            <a:off x="224587" y="4968312"/>
            <a:ext cx="3925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6"/>
            </a:pPr>
            <a:r>
              <a:rPr kumimoji="1" lang="en-US" altLang="zh-CN" dirty="0" smtClean="0"/>
              <a:t>Process</a:t>
            </a:r>
          </a:p>
          <a:p>
            <a:r>
              <a:rPr kumimoji="1" lang="en-US" altLang="zh-CN" sz="1400" dirty="0" smtClean="0"/>
              <a:t>Execute the app as one or more stateless processes</a:t>
            </a:r>
            <a:endParaRPr kumimoji="1" lang="zh-CN" altLang="en-US" sz="1400" dirty="0"/>
          </a:p>
        </p:txBody>
      </p:sp>
      <p:sp>
        <p:nvSpPr>
          <p:cNvPr id="8" name="文本框 12"/>
          <p:cNvSpPr txBox="1"/>
          <p:nvPr/>
        </p:nvSpPr>
        <p:spPr>
          <a:xfrm>
            <a:off x="224587" y="2938581"/>
            <a:ext cx="2249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3"/>
            </a:pPr>
            <a:r>
              <a:rPr kumimoji="1" lang="en-US" altLang="zh-CN" dirty="0" err="1" smtClean="0"/>
              <a:t>Config</a:t>
            </a:r>
            <a:endParaRPr kumimoji="1" lang="en-US" altLang="zh-CN" dirty="0" smtClean="0"/>
          </a:p>
          <a:p>
            <a:r>
              <a:rPr kumimoji="1" lang="en-US" altLang="zh-CN" sz="1400" dirty="0" smtClean="0"/>
              <a:t>Store </a:t>
            </a:r>
            <a:r>
              <a:rPr kumimoji="1" lang="en-US" altLang="zh-CN" sz="1400" dirty="0" err="1" smtClean="0"/>
              <a:t>config</a:t>
            </a:r>
            <a:r>
              <a:rPr kumimoji="1" lang="en-US" altLang="zh-CN" sz="1400" dirty="0" smtClean="0"/>
              <a:t> in environment </a:t>
            </a:r>
            <a:endParaRPr kumimoji="1" lang="zh-CN" altLang="en-US" sz="1400" dirty="0"/>
          </a:p>
        </p:txBody>
      </p:sp>
      <p:sp>
        <p:nvSpPr>
          <p:cNvPr id="9" name="文本框 13"/>
          <p:cNvSpPr txBox="1"/>
          <p:nvPr/>
        </p:nvSpPr>
        <p:spPr>
          <a:xfrm>
            <a:off x="214395" y="3574252"/>
            <a:ext cx="3405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4"/>
            </a:pPr>
            <a:r>
              <a:rPr kumimoji="1" lang="en-US" altLang="zh-CN" dirty="0" smtClean="0"/>
              <a:t>Backing Services</a:t>
            </a:r>
          </a:p>
          <a:p>
            <a:r>
              <a:rPr kumimoji="1" lang="en-US" altLang="zh-CN" sz="1400" dirty="0" smtClean="0"/>
              <a:t>Treat backing services as attached resources</a:t>
            </a:r>
            <a:endParaRPr kumimoji="1" lang="zh-CN" altLang="en-US" sz="1400" dirty="0"/>
          </a:p>
        </p:txBody>
      </p:sp>
      <p:sp>
        <p:nvSpPr>
          <p:cNvPr id="10" name="文本框 14"/>
          <p:cNvSpPr txBox="1"/>
          <p:nvPr/>
        </p:nvSpPr>
        <p:spPr>
          <a:xfrm>
            <a:off x="217385" y="4327322"/>
            <a:ext cx="28776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5"/>
            </a:pPr>
            <a:r>
              <a:rPr kumimoji="1" lang="en-US" altLang="zh-CN" dirty="0" smtClean="0"/>
              <a:t>Build, release, run</a:t>
            </a:r>
          </a:p>
          <a:p>
            <a:r>
              <a:rPr kumimoji="1" lang="en-US" altLang="zh-CN" sz="1400" dirty="0" smtClean="0"/>
              <a:t>Strictly separate build and run stages</a:t>
            </a:r>
            <a:endParaRPr kumimoji="1" lang="zh-CN" altLang="en-US" sz="1400" dirty="0"/>
          </a:p>
        </p:txBody>
      </p:sp>
      <p:sp>
        <p:nvSpPr>
          <p:cNvPr id="11" name="文本框 15"/>
          <p:cNvSpPr txBox="1"/>
          <p:nvPr/>
        </p:nvSpPr>
        <p:spPr>
          <a:xfrm>
            <a:off x="4267759" y="1743269"/>
            <a:ext cx="2477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7"/>
            </a:pPr>
            <a:r>
              <a:rPr kumimoji="1" lang="en-US" altLang="zh-CN" dirty="0" smtClean="0"/>
              <a:t>Port Binding</a:t>
            </a:r>
          </a:p>
          <a:p>
            <a:r>
              <a:rPr kumimoji="1" lang="en-US" altLang="zh-CN" sz="1400" dirty="0" smtClean="0"/>
              <a:t>Export services via port binding</a:t>
            </a:r>
            <a:endParaRPr kumimoji="1" lang="zh-CN" altLang="en-US" sz="1400" dirty="0"/>
          </a:p>
        </p:txBody>
      </p:sp>
      <p:sp>
        <p:nvSpPr>
          <p:cNvPr id="12" name="文本框 16"/>
          <p:cNvSpPr txBox="1"/>
          <p:nvPr/>
        </p:nvSpPr>
        <p:spPr>
          <a:xfrm>
            <a:off x="4267759" y="2341362"/>
            <a:ext cx="21968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8"/>
            </a:pPr>
            <a:r>
              <a:rPr kumimoji="1" lang="en-US" altLang="zh-CN" dirty="0" smtClean="0"/>
              <a:t>Concurrency</a:t>
            </a:r>
          </a:p>
          <a:p>
            <a:r>
              <a:rPr kumimoji="1" lang="en-US" altLang="zh-CN" sz="1400" dirty="0" smtClean="0"/>
              <a:t>Scale out via process model</a:t>
            </a:r>
            <a:endParaRPr kumimoji="1" lang="zh-CN" altLang="en-US" sz="1400" dirty="0"/>
          </a:p>
        </p:txBody>
      </p:sp>
      <p:sp>
        <p:nvSpPr>
          <p:cNvPr id="13" name="文本框 17"/>
          <p:cNvSpPr txBox="1"/>
          <p:nvPr/>
        </p:nvSpPr>
        <p:spPr>
          <a:xfrm>
            <a:off x="4267759" y="4971302"/>
            <a:ext cx="3944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12. Admin processes</a:t>
            </a:r>
          </a:p>
          <a:p>
            <a:r>
              <a:rPr kumimoji="1" lang="en-US" altLang="zh-CN" sz="1400" dirty="0" smtClean="0"/>
              <a:t>Run admin/management tasks as one-off processes</a:t>
            </a:r>
            <a:endParaRPr kumimoji="1" lang="zh-CN" altLang="en-US" sz="1400" dirty="0"/>
          </a:p>
        </p:txBody>
      </p:sp>
      <p:sp>
        <p:nvSpPr>
          <p:cNvPr id="14" name="文本框 18"/>
          <p:cNvSpPr txBox="1"/>
          <p:nvPr/>
        </p:nvSpPr>
        <p:spPr>
          <a:xfrm>
            <a:off x="4267759" y="2941571"/>
            <a:ext cx="46721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 startAt="9"/>
            </a:pPr>
            <a:r>
              <a:rPr kumimoji="1" lang="en-US" altLang="zh-CN" dirty="0" smtClean="0"/>
              <a:t>Disposability</a:t>
            </a:r>
          </a:p>
          <a:p>
            <a:r>
              <a:rPr kumimoji="1" lang="en-US" altLang="zh-CN" sz="1400" dirty="0" smtClean="0"/>
              <a:t>Maximize robustness with fast startup and graceful shutdown</a:t>
            </a:r>
            <a:endParaRPr kumimoji="1" lang="zh-CN" altLang="en-US" sz="1400" dirty="0"/>
          </a:p>
        </p:txBody>
      </p:sp>
      <p:sp>
        <p:nvSpPr>
          <p:cNvPr id="15" name="文本框 19"/>
          <p:cNvSpPr txBox="1"/>
          <p:nvPr/>
        </p:nvSpPr>
        <p:spPr>
          <a:xfrm>
            <a:off x="4257567" y="3577242"/>
            <a:ext cx="4931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10. </a:t>
            </a:r>
            <a:r>
              <a:rPr kumimoji="1" lang="en-US" altLang="zh-CN" dirty="0" err="1" smtClean="0"/>
              <a:t>Dev</a:t>
            </a:r>
            <a:r>
              <a:rPr kumimoji="1" lang="en-US" altLang="zh-CN" dirty="0" smtClean="0"/>
              <a:t>/prod parity</a:t>
            </a:r>
          </a:p>
          <a:p>
            <a:r>
              <a:rPr kumimoji="1" lang="en-US" altLang="zh-CN" sz="1400" dirty="0" smtClean="0"/>
              <a:t>Keep development, staging, and production as similar as possible</a:t>
            </a:r>
            <a:endParaRPr kumimoji="1" lang="zh-CN" altLang="en-US" sz="1400" dirty="0"/>
          </a:p>
        </p:txBody>
      </p:sp>
      <p:sp>
        <p:nvSpPr>
          <p:cNvPr id="16" name="文本框 20"/>
          <p:cNvSpPr txBox="1"/>
          <p:nvPr/>
        </p:nvSpPr>
        <p:spPr>
          <a:xfrm>
            <a:off x="4260557" y="4330312"/>
            <a:ext cx="208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11. Logs</a:t>
            </a:r>
          </a:p>
          <a:p>
            <a:r>
              <a:rPr kumimoji="1" lang="en-US" altLang="zh-CN" sz="1400" dirty="0" smtClean="0"/>
              <a:t>Treat logs as event stream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="" xmlns:p14="http://schemas.microsoft.com/office/powerpoint/2010/main" val="27736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2781"/>
            <a:ext cx="7886700" cy="1325563"/>
          </a:xfrm>
        </p:spPr>
        <p:txBody>
          <a:bodyPr/>
          <a:lstStyle/>
          <a:p>
            <a:r>
              <a:rPr lang="zh-CN" altLang="en-US" dirty="0" smtClean="0"/>
              <a:t>微服务准则</a:t>
            </a:r>
            <a:endParaRPr lang="en-US" dirty="0"/>
          </a:p>
        </p:txBody>
      </p:sp>
      <p:pic>
        <p:nvPicPr>
          <p:cNvPr id="17" name="图片 16" descr="Screen Shot 2016-09-12 at 11.50.47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329599"/>
            <a:ext cx="6597276" cy="36385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36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2781"/>
            <a:ext cx="7886700" cy="1325563"/>
          </a:xfrm>
        </p:spPr>
        <p:txBody>
          <a:bodyPr/>
          <a:lstStyle/>
          <a:p>
            <a:r>
              <a:rPr lang="zh-CN" altLang="en-US" dirty="0" smtClean="0"/>
              <a:t>什么是现代应用</a:t>
            </a:r>
            <a:endParaRPr lang="en-US" dirty="0"/>
          </a:p>
        </p:txBody>
      </p:sp>
      <p:sp>
        <p:nvSpPr>
          <p:cNvPr id="3" name="Shape 2227"/>
          <p:cNvSpPr txBox="1">
            <a:spLocks noGrp="1"/>
          </p:cNvSpPr>
          <p:nvPr>
            <p:ph type="sldNum" idx="12"/>
          </p:nvPr>
        </p:nvSpPr>
        <p:spPr>
          <a:xfrm>
            <a:off x="11558015" y="6517329"/>
            <a:ext cx="507900" cy="16919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pPr lvl="0" rtl="0">
                <a:spcBef>
                  <a:spcPts val="0"/>
                </a:spcBef>
                <a:buClr>
                  <a:srgbClr val="000000"/>
                </a:buClr>
                <a:buSzPct val="25000"/>
                <a:buFont typeface="Arial"/>
                <a:buNone/>
              </a:pPr>
              <a:t>8</a:t>
            </a:fld>
            <a:endParaRPr lang="en-US" dirty="0"/>
          </a:p>
        </p:txBody>
      </p:sp>
      <p:sp>
        <p:nvSpPr>
          <p:cNvPr id="4" name="Shape 2229"/>
          <p:cNvSpPr txBox="1"/>
          <p:nvPr/>
        </p:nvSpPr>
        <p:spPr>
          <a:xfrm>
            <a:off x="2071900" y="3588050"/>
            <a:ext cx="2219700" cy="11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b="1" dirty="0">
                <a:latin typeface="Oswald"/>
                <a:ea typeface="Oswald"/>
                <a:cs typeface="Oswald"/>
                <a:sym typeface="Oswald"/>
              </a:rPr>
              <a:t> PHYSICAL (x86)</a:t>
            </a:r>
          </a:p>
        </p:txBody>
      </p:sp>
      <p:sp>
        <p:nvSpPr>
          <p:cNvPr id="5" name="Shape 2230"/>
          <p:cNvSpPr txBox="1"/>
          <p:nvPr/>
        </p:nvSpPr>
        <p:spPr>
          <a:xfrm>
            <a:off x="4154900" y="3597675"/>
            <a:ext cx="2219700" cy="11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b="1">
                <a:latin typeface="Oswald"/>
                <a:ea typeface="Oswald"/>
                <a:cs typeface="Oswald"/>
                <a:sym typeface="Oswald"/>
              </a:rPr>
              <a:t> VIRTUAL</a:t>
            </a:r>
          </a:p>
        </p:txBody>
      </p:sp>
      <p:sp>
        <p:nvSpPr>
          <p:cNvPr id="6" name="Shape 2231"/>
          <p:cNvSpPr txBox="1"/>
          <p:nvPr/>
        </p:nvSpPr>
        <p:spPr>
          <a:xfrm>
            <a:off x="6289050" y="3655424"/>
            <a:ext cx="2219700" cy="11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b="1" dirty="0">
                <a:latin typeface="Oswald"/>
                <a:ea typeface="Oswald"/>
                <a:cs typeface="Oswald"/>
                <a:sym typeface="Oswald"/>
              </a:rPr>
              <a:t>HYPERSCALE</a:t>
            </a:r>
          </a:p>
        </p:txBody>
      </p:sp>
      <p:sp>
        <p:nvSpPr>
          <p:cNvPr id="7" name="Shape 2232"/>
          <p:cNvSpPr txBox="1"/>
          <p:nvPr/>
        </p:nvSpPr>
        <p:spPr>
          <a:xfrm>
            <a:off x="267525" y="3588050"/>
            <a:ext cx="2219700" cy="11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b="1">
                <a:latin typeface="Oswald"/>
                <a:ea typeface="Oswald"/>
                <a:cs typeface="Oswald"/>
                <a:sym typeface="Oswald"/>
              </a:rPr>
              <a:t>MAINFRAME</a:t>
            </a:r>
          </a:p>
        </p:txBody>
      </p:sp>
      <p:sp>
        <p:nvSpPr>
          <p:cNvPr id="8" name="Shape 2233"/>
          <p:cNvSpPr txBox="1"/>
          <p:nvPr/>
        </p:nvSpPr>
        <p:spPr>
          <a:xfrm>
            <a:off x="2071900" y="2161550"/>
            <a:ext cx="22197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dirty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SERVER</a:t>
            </a:r>
          </a:p>
        </p:txBody>
      </p:sp>
      <p:sp>
        <p:nvSpPr>
          <p:cNvPr id="9" name="Shape 2234"/>
          <p:cNvSpPr txBox="1"/>
          <p:nvPr/>
        </p:nvSpPr>
        <p:spPr>
          <a:xfrm>
            <a:off x="4154900" y="2171175"/>
            <a:ext cx="22197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dirty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VIRTUAL MACHINE</a:t>
            </a:r>
          </a:p>
        </p:txBody>
      </p:sp>
      <p:sp>
        <p:nvSpPr>
          <p:cNvPr id="10" name="Shape 2235"/>
          <p:cNvSpPr txBox="1"/>
          <p:nvPr/>
        </p:nvSpPr>
        <p:spPr>
          <a:xfrm>
            <a:off x="267525" y="2161550"/>
            <a:ext cx="22197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dirty="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PARTITION (LPAR)</a:t>
            </a:r>
          </a:p>
        </p:txBody>
      </p:sp>
      <p:sp>
        <p:nvSpPr>
          <p:cNvPr id="11" name="Shape 2236"/>
          <p:cNvSpPr txBox="1"/>
          <p:nvPr/>
        </p:nvSpPr>
        <p:spPr>
          <a:xfrm>
            <a:off x="514612" y="1439641"/>
            <a:ext cx="19467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900" dirty="0">
                <a:latin typeface="Oswald"/>
                <a:ea typeface="Oswald"/>
                <a:cs typeface="Oswald"/>
                <a:sym typeface="Oswald"/>
              </a:rPr>
              <a:t>UNIT OF INTERACTION</a:t>
            </a:r>
          </a:p>
        </p:txBody>
      </p:sp>
      <p:sp>
        <p:nvSpPr>
          <p:cNvPr id="12" name="Shape 2237"/>
          <p:cNvSpPr txBox="1"/>
          <p:nvPr/>
        </p:nvSpPr>
        <p:spPr>
          <a:xfrm>
            <a:off x="2071900" y="4627462"/>
            <a:ext cx="2402400" cy="11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Source Sans Pro"/>
              <a:buChar char="●"/>
            </a:pPr>
            <a:r>
              <a:rPr lang="en-US" sz="1000">
                <a:latin typeface="Source Sans Pro"/>
                <a:ea typeface="Source Sans Pro"/>
                <a:cs typeface="Source Sans Pro"/>
                <a:sym typeface="Source Sans Pro"/>
              </a:rPr>
              <a:t>ERP, CRM, PRODUCTIVITY, MAIL &amp; WEB SERVER</a:t>
            </a:r>
          </a:p>
          <a:p>
            <a:pPr marL="457200" marR="0" lvl="0" indent="-2921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Source Sans Pro"/>
              <a:buChar char="●"/>
            </a:pPr>
            <a:r>
              <a:rPr lang="en-US" sz="1000">
                <a:latin typeface="Source Sans Pro"/>
                <a:ea typeface="Source Sans Pro"/>
                <a:cs typeface="Source Sans Pro"/>
                <a:sym typeface="Source Sans Pro"/>
              </a:rPr>
              <a:t>LINUX, WINDOWS</a:t>
            </a:r>
          </a:p>
        </p:txBody>
      </p:sp>
      <p:sp>
        <p:nvSpPr>
          <p:cNvPr id="13" name="Shape 2238"/>
          <p:cNvSpPr txBox="1"/>
          <p:nvPr/>
        </p:nvSpPr>
        <p:spPr>
          <a:xfrm>
            <a:off x="305950" y="4627450"/>
            <a:ext cx="2219700" cy="11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92100" rtl="0">
              <a:spcBef>
                <a:spcPts val="1100"/>
              </a:spcBef>
              <a:buSzPct val="100000"/>
              <a:buFont typeface="Source Sans Pro"/>
              <a:buChar char="●"/>
            </a:pPr>
            <a:r>
              <a:rPr lang="en-US" sz="1000">
                <a:latin typeface="Source Sans Pro"/>
                <a:ea typeface="Source Sans Pro"/>
                <a:cs typeface="Source Sans Pro"/>
                <a:sym typeface="Source Sans Pro"/>
              </a:rPr>
              <a:t>DATA / TRANSACTION PROCESSING</a:t>
            </a:r>
          </a:p>
          <a:p>
            <a:pPr marL="457200" lvl="0" indent="-292100" rtl="0">
              <a:spcBef>
                <a:spcPts val="1100"/>
              </a:spcBef>
              <a:buSzPct val="100000"/>
              <a:buFont typeface="Source Sans Pro"/>
              <a:buChar char="●"/>
            </a:pPr>
            <a:r>
              <a:rPr lang="en-US" sz="1000">
                <a:latin typeface="Source Sans Pro"/>
                <a:ea typeface="Source Sans Pro"/>
                <a:cs typeface="Source Sans Pro"/>
                <a:sym typeface="Source Sans Pro"/>
              </a:rPr>
              <a:t>UNIX, IBM OS/360</a:t>
            </a:r>
          </a:p>
        </p:txBody>
      </p:sp>
      <p:sp>
        <p:nvSpPr>
          <p:cNvPr id="14" name="Shape 2239"/>
          <p:cNvSpPr txBox="1"/>
          <p:nvPr/>
        </p:nvSpPr>
        <p:spPr>
          <a:xfrm>
            <a:off x="514536" y="5147200"/>
            <a:ext cx="1946700" cy="11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900" dirty="0">
                <a:latin typeface="Oswald"/>
                <a:ea typeface="Oswald"/>
                <a:cs typeface="Oswald"/>
                <a:sym typeface="Oswald"/>
              </a:rPr>
              <a:t>DEFINITIVE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-US" sz="1900" dirty="0">
                <a:latin typeface="Oswald"/>
                <a:ea typeface="Oswald"/>
                <a:cs typeface="Oswald"/>
                <a:sym typeface="Oswald"/>
              </a:rPr>
              <a:t>APPS AND OS</a:t>
            </a:r>
          </a:p>
        </p:txBody>
      </p:sp>
      <p:grpSp>
        <p:nvGrpSpPr>
          <p:cNvPr id="15" name="Shape 2240"/>
          <p:cNvGrpSpPr/>
          <p:nvPr/>
        </p:nvGrpSpPr>
        <p:grpSpPr>
          <a:xfrm>
            <a:off x="1072685" y="3284415"/>
            <a:ext cx="571471" cy="571471"/>
            <a:chOff x="960375" y="2295825"/>
            <a:chExt cx="1894799" cy="1894799"/>
          </a:xfrm>
        </p:grpSpPr>
        <p:pic>
          <p:nvPicPr>
            <p:cNvPr id="16" name="Shape 2241"/>
            <p:cNvPicPr preferRelativeResize="0"/>
            <p:nvPr/>
          </p:nvPicPr>
          <p:blipFill>
            <a:blip r:embed="rId2" cstate="print">
              <a:alphaModFix/>
            </a:blip>
            <a:stretch>
              <a:fillRect/>
            </a:stretch>
          </p:blipFill>
          <p:spPr>
            <a:xfrm>
              <a:off x="960375" y="2295825"/>
              <a:ext cx="1894799" cy="18947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Shape 2242"/>
            <p:cNvSpPr/>
            <p:nvPr/>
          </p:nvSpPr>
          <p:spPr>
            <a:xfrm>
              <a:off x="1071475" y="2405700"/>
              <a:ext cx="126900" cy="126900"/>
            </a:xfrm>
            <a:prstGeom prst="ellipse">
              <a:avLst/>
            </a:prstGeom>
            <a:solidFill>
              <a:srgbClr val="2F81F7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/>
            </a:p>
          </p:txBody>
        </p:sp>
        <p:sp>
          <p:nvSpPr>
            <p:cNvPr id="18" name="Shape 2243"/>
            <p:cNvSpPr/>
            <p:nvPr/>
          </p:nvSpPr>
          <p:spPr>
            <a:xfrm>
              <a:off x="1241400" y="2405700"/>
              <a:ext cx="126900" cy="1269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200"/>
            </a:p>
          </p:txBody>
        </p:sp>
      </p:grpSp>
      <p:pic>
        <p:nvPicPr>
          <p:cNvPr id="19" name="Shape 2244"/>
          <p:cNvPicPr preferRelativeResize="0"/>
          <p:nvPr/>
        </p:nvPicPr>
        <p:blipFill>
          <a:blip r:embed="rId3" cstate="print">
            <a:alphaModFix/>
          </a:blip>
          <a:stretch>
            <a:fillRect/>
          </a:stretch>
        </p:blipFill>
        <p:spPr>
          <a:xfrm>
            <a:off x="4978861" y="3294046"/>
            <a:ext cx="571475" cy="57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2245"/>
          <p:cNvPicPr preferRelativeResize="0"/>
          <p:nvPr/>
        </p:nvPicPr>
        <p:blipFill>
          <a:blip r:embed="rId4" cstate="print">
            <a:alphaModFix/>
          </a:blip>
          <a:stretch>
            <a:fillRect/>
          </a:stretch>
        </p:blipFill>
        <p:spPr>
          <a:xfrm>
            <a:off x="7078038" y="3284417"/>
            <a:ext cx="571474" cy="570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2246"/>
          <p:cNvPicPr preferRelativeResize="0"/>
          <p:nvPr/>
        </p:nvPicPr>
        <p:blipFill>
          <a:blip r:embed="rId5" cstate="print">
            <a:alphaModFix/>
          </a:blip>
          <a:stretch>
            <a:fillRect/>
          </a:stretch>
        </p:blipFill>
        <p:spPr>
          <a:xfrm>
            <a:off x="2895862" y="3284962"/>
            <a:ext cx="571475" cy="5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47"/>
          <p:cNvSpPr txBox="1"/>
          <p:nvPr/>
        </p:nvSpPr>
        <p:spPr>
          <a:xfrm>
            <a:off x="4087387" y="4637087"/>
            <a:ext cx="2402400" cy="11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92100" rtl="0">
              <a:spcBef>
                <a:spcPts val="1100"/>
              </a:spcBef>
              <a:buSzPct val="100000"/>
              <a:buFont typeface="Source Sans Pro"/>
              <a:buChar char="●"/>
            </a:pPr>
            <a:r>
              <a:rPr lang="en-US" sz="1000">
                <a:latin typeface="Source Sans Pro"/>
                <a:ea typeface="Source Sans Pro"/>
                <a:cs typeface="Source Sans Pro"/>
                <a:sym typeface="Source Sans Pro"/>
              </a:rPr>
              <a:t>ERP, CRM, PRODUCTIVITY, MAIL &amp; WEB SERVER</a:t>
            </a:r>
          </a:p>
          <a:p>
            <a:pPr marL="457200" marR="0" lvl="0" indent="-2921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Source Sans Pro"/>
              <a:buChar char="●"/>
            </a:pPr>
            <a:r>
              <a:rPr lang="en-US" sz="1000">
                <a:latin typeface="Source Sans Pro"/>
                <a:ea typeface="Source Sans Pro"/>
                <a:cs typeface="Source Sans Pro"/>
                <a:sym typeface="Source Sans Pro"/>
              </a:rPr>
              <a:t>HYPERVISOR + GUEST OS</a:t>
            </a:r>
          </a:p>
        </p:txBody>
      </p:sp>
      <p:sp>
        <p:nvSpPr>
          <p:cNvPr id="23" name="Shape 2248"/>
          <p:cNvSpPr txBox="1"/>
          <p:nvPr/>
        </p:nvSpPr>
        <p:spPr>
          <a:xfrm>
            <a:off x="6366215" y="4531209"/>
            <a:ext cx="2402400" cy="119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Source Sans Pro"/>
              <a:buChar char="●"/>
            </a:pPr>
            <a:r>
              <a:rPr lang="en-US" sz="1000" dirty="0">
                <a:latin typeface="Source Sans Pro"/>
                <a:ea typeface="Source Sans Pro"/>
                <a:cs typeface="Source Sans Pro"/>
                <a:sym typeface="Source Sans Pro"/>
              </a:rPr>
              <a:t>BIG DATA, INTERNET OF THINGS, MOBILE APPS</a:t>
            </a:r>
          </a:p>
          <a:p>
            <a:pPr marL="457200" marR="0" lvl="0" indent="-2921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9351E5"/>
              </a:buClr>
              <a:buSzPct val="100000"/>
              <a:buFont typeface="Source Sans Pro"/>
              <a:buChar char="●"/>
            </a:pPr>
            <a:r>
              <a:rPr lang="en-US" sz="1000" b="1" dirty="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???</a:t>
            </a:r>
          </a:p>
        </p:txBody>
      </p:sp>
      <p:sp>
        <p:nvSpPr>
          <p:cNvPr id="24" name="Shape 2249"/>
          <p:cNvSpPr txBox="1"/>
          <p:nvPr/>
        </p:nvSpPr>
        <p:spPr>
          <a:xfrm>
            <a:off x="6177076" y="2161551"/>
            <a:ext cx="2219700" cy="77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1400" dirty="0">
                <a:solidFill>
                  <a:srgbClr val="9900FF"/>
                </a:solidFill>
                <a:latin typeface="Oswald"/>
                <a:ea typeface="Oswald"/>
                <a:cs typeface="Oswald"/>
                <a:sym typeface="Oswald"/>
              </a:rPr>
              <a:t>???</a:t>
            </a:r>
          </a:p>
        </p:txBody>
      </p:sp>
      <p:grpSp>
        <p:nvGrpSpPr>
          <p:cNvPr id="25" name="Shape 2250"/>
          <p:cNvGrpSpPr/>
          <p:nvPr/>
        </p:nvGrpSpPr>
        <p:grpSpPr>
          <a:xfrm>
            <a:off x="6269020" y="1461500"/>
            <a:ext cx="2076106" cy="1514062"/>
            <a:chOff x="9143999" y="1457099"/>
            <a:chExt cx="2223000" cy="1135575"/>
          </a:xfrm>
        </p:grpSpPr>
        <p:sp>
          <p:nvSpPr>
            <p:cNvPr id="26" name="Shape 2251"/>
            <p:cNvSpPr txBox="1"/>
            <p:nvPr/>
          </p:nvSpPr>
          <p:spPr>
            <a:xfrm>
              <a:off x="9463400" y="2010975"/>
              <a:ext cx="1664700" cy="58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400" b="1">
                  <a:solidFill>
                    <a:srgbClr val="9351E5"/>
                  </a:solidFill>
                  <a:latin typeface="Oswald"/>
                  <a:ea typeface="Oswald"/>
                  <a:cs typeface="Oswald"/>
                  <a:sym typeface="Oswald"/>
                </a:rPr>
                <a:t>DATACENTER</a:t>
              </a:r>
            </a:p>
          </p:txBody>
        </p:sp>
        <p:sp>
          <p:nvSpPr>
            <p:cNvPr id="27" name="Shape 2252"/>
            <p:cNvSpPr txBox="1"/>
            <p:nvPr/>
          </p:nvSpPr>
          <p:spPr>
            <a:xfrm>
              <a:off x="9143999" y="1457099"/>
              <a:ext cx="2223000" cy="4277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-US" sz="1100" dirty="0">
                  <a:solidFill>
                    <a:srgbClr val="9351E5"/>
                  </a:solidFill>
                  <a:latin typeface="Oswald"/>
                  <a:ea typeface="Oswald"/>
                  <a:cs typeface="Oswald"/>
                  <a:sym typeface="Oswald"/>
                </a:rPr>
                <a:t>NEW FORM FACTOR FOR </a:t>
              </a:r>
              <a:br>
                <a:rPr lang="en-US" sz="1100" dirty="0">
                  <a:solidFill>
                    <a:srgbClr val="9351E5"/>
                  </a:solidFill>
                  <a:latin typeface="Oswald"/>
                  <a:ea typeface="Oswald"/>
                  <a:cs typeface="Oswald"/>
                  <a:sym typeface="Oswald"/>
                </a:rPr>
              </a:br>
              <a:r>
                <a:rPr lang="en-US" sz="1100" dirty="0">
                  <a:solidFill>
                    <a:srgbClr val="9351E5"/>
                  </a:solidFill>
                  <a:latin typeface="Oswald"/>
                  <a:ea typeface="Oswald"/>
                  <a:cs typeface="Oswald"/>
                  <a:sym typeface="Oswald"/>
                </a:rPr>
                <a:t>DEVELOPING AND RUNNING APPS</a:t>
              </a:r>
            </a:p>
          </p:txBody>
        </p:sp>
        <p:cxnSp>
          <p:nvCxnSpPr>
            <p:cNvPr id="28" name="Shape 2253"/>
            <p:cNvCxnSpPr/>
            <p:nvPr/>
          </p:nvCxnSpPr>
          <p:spPr>
            <a:xfrm>
              <a:off x="10255500" y="1884900"/>
              <a:ext cx="0" cy="2586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29" name="Shape 2254"/>
          <p:cNvSpPr txBox="1"/>
          <p:nvPr/>
        </p:nvSpPr>
        <p:spPr>
          <a:xfrm>
            <a:off x="6348806" y="4588959"/>
            <a:ext cx="2275430" cy="119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921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ct val="100000"/>
              <a:buFont typeface="Source Sans Pro"/>
              <a:buChar char="●"/>
            </a:pPr>
            <a:r>
              <a:rPr lang="en-US" sz="1000" dirty="0">
                <a:latin typeface="Source Sans Pro"/>
                <a:ea typeface="Source Sans Pro"/>
                <a:cs typeface="Source Sans Pro"/>
                <a:sym typeface="Source Sans Pro"/>
              </a:rPr>
              <a:t>BIG DATA, INTERNET OF THINGS, MOBILE APPS</a:t>
            </a:r>
          </a:p>
          <a:p>
            <a:pPr marL="457200" marR="0" lvl="0" indent="-29210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9351E5"/>
              </a:buClr>
              <a:buSzPct val="100000"/>
              <a:buFont typeface="Source Sans Pro"/>
              <a:buChar char="●"/>
            </a:pPr>
            <a:r>
              <a:rPr lang="en-US" sz="1000" b="1" dirty="0">
                <a:solidFill>
                  <a:srgbClr val="9351E5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DATACENTER OPERATING SYSTEM (DC/OS)</a:t>
            </a:r>
          </a:p>
        </p:txBody>
      </p:sp>
    </p:spTree>
    <p:extLst>
      <p:ext uri="{BB962C8B-B14F-4D97-AF65-F5344CB8AC3E}">
        <p14:creationId xmlns="" xmlns:p14="http://schemas.microsoft.com/office/powerpoint/2010/main" val="2773603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02781"/>
            <a:ext cx="7886700" cy="1325563"/>
          </a:xfrm>
        </p:spPr>
        <p:txBody>
          <a:bodyPr/>
          <a:lstStyle/>
          <a:p>
            <a:r>
              <a:rPr lang="en-US" altLang="zh-CN" dirty="0" smtClean="0"/>
              <a:t>DC/OS</a:t>
            </a:r>
            <a:r>
              <a:rPr lang="zh-CN" altLang="en-US" dirty="0" smtClean="0"/>
              <a:t>是什么</a:t>
            </a:r>
            <a:endParaRPr lang="en-US" dirty="0"/>
          </a:p>
        </p:txBody>
      </p:sp>
      <p:sp>
        <p:nvSpPr>
          <p:cNvPr id="3" name="文本框 4"/>
          <p:cNvSpPr txBox="1"/>
          <p:nvPr/>
        </p:nvSpPr>
        <p:spPr>
          <a:xfrm>
            <a:off x="575152" y="4671362"/>
            <a:ext cx="3958348" cy="10707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520" tIns="42520" rIns="42520" bIns="42520" numCol="1" spcCol="31890" rtlCol="0" anchor="ctr">
            <a:spAutoFit/>
          </a:bodyPr>
          <a:lstStyle/>
          <a:p>
            <a:pPr defTabSz="488975" latinLnBrk="1" hangingPunct="0"/>
            <a:r>
              <a:rPr lang="en-US" altLang="zh-CN" sz="1600" i="1" dirty="0">
                <a:solidFill>
                  <a:schemeClr val="tx2">
                    <a:lumMod val="10000"/>
                  </a:schemeClr>
                </a:solidFill>
              </a:rPr>
              <a:t>Colorful rectangles are any distributed services </a:t>
            </a:r>
          </a:p>
          <a:p>
            <a:pPr defTabSz="488975" latinLnBrk="1" hangingPunct="0"/>
            <a:r>
              <a:rPr lang="en-US" altLang="zh-CN" sz="1600" i="1" dirty="0">
                <a:solidFill>
                  <a:schemeClr val="tx2">
                    <a:lumMod val="10000"/>
                  </a:schemeClr>
                </a:solidFill>
              </a:rPr>
              <a:t>running on pre-allocated servers</a:t>
            </a:r>
          </a:p>
          <a:p>
            <a:pPr defTabSz="488975" latinLnBrk="1" hangingPunct="0"/>
            <a:r>
              <a:rPr lang="en-US" altLang="zh-CN" sz="1600" i="1" dirty="0">
                <a:solidFill>
                  <a:schemeClr val="tx2">
                    <a:lumMod val="10000"/>
                  </a:schemeClr>
                </a:solidFill>
              </a:rPr>
              <a:t>w</a:t>
            </a:r>
            <a:r>
              <a:rPr lang="en-US" altLang="zh-CN" sz="1600" i="1" dirty="0">
                <a:solidFill>
                  <a:schemeClr val="tx2">
                    <a:lumMod val="10000"/>
                  </a:schemeClr>
                </a:solidFill>
                <a:sym typeface="Helvetica Light"/>
              </a:rPr>
              <a:t>ith characteristics of low resource utilization </a:t>
            </a:r>
            <a:r>
              <a:rPr lang="en-US" altLang="zh-CN" sz="1600" i="1" dirty="0" err="1" smtClean="0">
                <a:solidFill>
                  <a:schemeClr val="tx2">
                    <a:lumMod val="10000"/>
                  </a:schemeClr>
                </a:solidFill>
                <a:sym typeface="Helvetica Light"/>
              </a:rPr>
              <a:t>and</a:t>
            </a:r>
            <a:r>
              <a:rPr lang="en-US" altLang="zh-CN" sz="1600" i="1" dirty="0" err="1" smtClean="0">
                <a:solidFill>
                  <a:schemeClr val="tx2">
                    <a:lumMod val="10000"/>
                  </a:schemeClr>
                </a:solidFill>
              </a:rPr>
              <a:t>complicated</a:t>
            </a:r>
            <a:r>
              <a:rPr lang="en-US" altLang="zh-CN" sz="1600" i="1" dirty="0" smtClean="0">
                <a:solidFill>
                  <a:schemeClr val="tx2">
                    <a:lumMod val="10000"/>
                  </a:schemeClr>
                </a:solidFill>
              </a:rPr>
              <a:t> </a:t>
            </a:r>
            <a:r>
              <a:rPr lang="en-US" altLang="zh-CN" sz="1600" i="1" dirty="0">
                <a:solidFill>
                  <a:schemeClr val="tx2">
                    <a:lumMod val="10000"/>
                  </a:schemeClr>
                </a:solidFill>
              </a:rPr>
              <a:t>operation management</a:t>
            </a:r>
            <a:endParaRPr lang="zh-CN" altLang="en-US" sz="1600" i="1" dirty="0">
              <a:solidFill>
                <a:schemeClr val="tx2">
                  <a:lumMod val="10000"/>
                </a:schemeClr>
              </a:solidFill>
              <a:sym typeface="Helvetica Light"/>
            </a:endParaRPr>
          </a:p>
        </p:txBody>
      </p:sp>
      <p:sp>
        <p:nvSpPr>
          <p:cNvPr id="4" name="文本框 5"/>
          <p:cNvSpPr txBox="1"/>
          <p:nvPr/>
        </p:nvSpPr>
        <p:spPr>
          <a:xfrm>
            <a:off x="4900232" y="4682591"/>
            <a:ext cx="4606463" cy="82453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2520" tIns="42520" rIns="42520" bIns="42520" numCol="1" spcCol="31890" rtlCol="0" anchor="ctr">
            <a:spAutoFit/>
          </a:bodyPr>
          <a:lstStyle/>
          <a:p>
            <a:pPr defTabSz="488975" latinLnBrk="1" hangingPunct="0"/>
            <a:r>
              <a:rPr lang="en-US" altLang="zh-CN" sz="1600" i="1" dirty="0" smtClean="0">
                <a:solidFill>
                  <a:schemeClr val="tx2">
                    <a:lumMod val="10000"/>
                  </a:schemeClr>
                </a:solidFill>
              </a:rPr>
              <a:t>DC/OS </a:t>
            </a:r>
            <a:r>
              <a:rPr lang="en-US" altLang="zh-CN" sz="1600" i="1" dirty="0">
                <a:solidFill>
                  <a:schemeClr val="tx2">
                    <a:lumMod val="10000"/>
                  </a:schemeClr>
                </a:solidFill>
              </a:rPr>
              <a:t>maximizing resource utilization with</a:t>
            </a:r>
          </a:p>
          <a:p>
            <a:pPr defTabSz="488975" latinLnBrk="1" hangingPunct="0"/>
            <a:r>
              <a:rPr lang="en-US" altLang="zh-CN" sz="1600" i="1" dirty="0">
                <a:solidFill>
                  <a:schemeClr val="tx2">
                    <a:lumMod val="10000"/>
                  </a:schemeClr>
                </a:solidFill>
              </a:rPr>
              <a:t>higher availability, elasticity and robust in fabric </a:t>
            </a:r>
          </a:p>
          <a:p>
            <a:pPr defTabSz="488975" latinLnBrk="1" hangingPunct="0"/>
            <a:r>
              <a:rPr lang="en-US" altLang="zh-CN" sz="1600" i="1" dirty="0">
                <a:solidFill>
                  <a:schemeClr val="tx2">
                    <a:lumMod val="10000"/>
                  </a:schemeClr>
                </a:solidFill>
              </a:rPr>
              <a:t>and aggregated datacenter </a:t>
            </a:r>
          </a:p>
        </p:txBody>
      </p:sp>
      <p:pic>
        <p:nvPicPr>
          <p:cNvPr id="5" name="图片 4" descr="Screen Shot 2016-06-21 at 11.11.24 A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4" y="1212783"/>
            <a:ext cx="7900736" cy="3377125"/>
          </a:xfrm>
          <a:prstGeom prst="rect">
            <a:avLst/>
          </a:prstGeom>
        </p:spPr>
      </p:pic>
      <p:pic>
        <p:nvPicPr>
          <p:cNvPr id="6" name="图片 5" descr="Screen Shot 2016-09-12 at 12.06.24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2" y="1531356"/>
            <a:ext cx="540970" cy="25981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736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 Them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996</Words>
  <Application>Microsoft Office PowerPoint</Application>
  <PresentationFormat>全屏显示(4:3)</PresentationFormat>
  <Paragraphs>172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4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Office 主题</vt:lpstr>
      <vt:lpstr>Custom Design</vt:lpstr>
      <vt:lpstr>自定义设计方案</vt:lpstr>
      <vt:lpstr>1_Custom Design</vt:lpstr>
      <vt:lpstr>幻灯片 1</vt:lpstr>
      <vt:lpstr>基于DC/OS的现代应用 实践</vt:lpstr>
      <vt:lpstr>个人简介</vt:lpstr>
      <vt:lpstr>演讲内容</vt:lpstr>
      <vt:lpstr>概念介绍</vt:lpstr>
      <vt:lpstr>微服务要素</vt:lpstr>
      <vt:lpstr>微服务准则</vt:lpstr>
      <vt:lpstr>什么是现代应用</vt:lpstr>
      <vt:lpstr>DC/OS是什么</vt:lpstr>
      <vt:lpstr>DC/OS与现代应用</vt:lpstr>
      <vt:lpstr>DC/OS在现代应用中的优势</vt:lpstr>
      <vt:lpstr>传统应用现状</vt:lpstr>
      <vt:lpstr>传统应用新需求</vt:lpstr>
      <vt:lpstr>传统应用&gt;&gt;&gt;现代应用</vt:lpstr>
      <vt:lpstr>生产环境验证过的伸缩性</vt:lpstr>
      <vt:lpstr>现代应用分布式高可用性</vt:lpstr>
      <vt:lpstr>容器和数据服务</vt:lpstr>
      <vt:lpstr>服务发现</vt:lpstr>
      <vt:lpstr>可靠性－L4 LB</vt:lpstr>
      <vt:lpstr>有状态容器和卷</vt:lpstr>
      <vt:lpstr>“三国杀”+？</vt:lpstr>
      <vt:lpstr>现代架构最佳实践</vt:lpstr>
      <vt:lpstr>案例分享一</vt:lpstr>
      <vt:lpstr>案例分享二</vt:lpstr>
      <vt:lpstr>DC/OS服务集</vt:lpstr>
      <vt:lpstr>幻灯片 26</vt:lpstr>
      <vt:lpstr>DCOS.io</vt:lpstr>
      <vt:lpstr>谢谢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lijingfei</dc:creator>
  <cp:lastModifiedBy>mary yang</cp:lastModifiedBy>
  <cp:revision>38</cp:revision>
  <dcterms:created xsi:type="dcterms:W3CDTF">2016-09-21T09:31:00Z</dcterms:created>
  <dcterms:modified xsi:type="dcterms:W3CDTF">2016-10-10T02:44:13Z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